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9"/>
  </p:notesMasterIdLst>
  <p:sldIdLst>
    <p:sldId id="305" r:id="rId2"/>
    <p:sldId id="326" r:id="rId3"/>
    <p:sldId id="257" r:id="rId4"/>
    <p:sldId id="324" r:id="rId5"/>
    <p:sldId id="308" r:id="rId6"/>
    <p:sldId id="271" r:id="rId7"/>
    <p:sldId id="280" r:id="rId8"/>
    <p:sldId id="306" r:id="rId9"/>
    <p:sldId id="270" r:id="rId10"/>
    <p:sldId id="321" r:id="rId11"/>
    <p:sldId id="287" r:id="rId12"/>
    <p:sldId id="272" r:id="rId13"/>
    <p:sldId id="363" r:id="rId14"/>
    <p:sldId id="276" r:id="rId15"/>
    <p:sldId id="281" r:id="rId16"/>
    <p:sldId id="273" r:id="rId17"/>
    <p:sldId id="260" r:id="rId18"/>
    <p:sldId id="325" r:id="rId19"/>
    <p:sldId id="259" r:id="rId20"/>
    <p:sldId id="262" r:id="rId21"/>
    <p:sldId id="307" r:id="rId22"/>
    <p:sldId id="322" r:id="rId23"/>
    <p:sldId id="263" r:id="rId24"/>
    <p:sldId id="323" r:id="rId25"/>
    <p:sldId id="309" r:id="rId26"/>
    <p:sldId id="279" r:id="rId27"/>
    <p:sldId id="261" r:id="rId28"/>
    <p:sldId id="311" r:id="rId29"/>
    <p:sldId id="288" r:id="rId30"/>
    <p:sldId id="289" r:id="rId31"/>
    <p:sldId id="290" r:id="rId32"/>
    <p:sldId id="291" r:id="rId33"/>
    <p:sldId id="292" r:id="rId34"/>
    <p:sldId id="293" r:id="rId35"/>
    <p:sldId id="294" r:id="rId36"/>
    <p:sldId id="295" r:id="rId37"/>
    <p:sldId id="296" r:id="rId38"/>
    <p:sldId id="312" r:id="rId39"/>
    <p:sldId id="313" r:id="rId40"/>
    <p:sldId id="314" r:id="rId41"/>
    <p:sldId id="315" r:id="rId42"/>
    <p:sldId id="297" r:id="rId43"/>
    <p:sldId id="298" r:id="rId44"/>
    <p:sldId id="299" r:id="rId45"/>
    <p:sldId id="300" r:id="rId46"/>
    <p:sldId id="301" r:id="rId47"/>
    <p:sldId id="302" r:id="rId48"/>
    <p:sldId id="303" r:id="rId49"/>
    <p:sldId id="364" r:id="rId50"/>
    <p:sldId id="304" r:id="rId51"/>
    <p:sldId id="316" r:id="rId52"/>
    <p:sldId id="317" r:id="rId53"/>
    <p:sldId id="318" r:id="rId54"/>
    <p:sldId id="319" r:id="rId55"/>
    <p:sldId id="328" r:id="rId56"/>
    <p:sldId id="330" r:id="rId57"/>
    <p:sldId id="285" r:id="rId58"/>
  </p:sldIdLst>
  <p:sldSz cx="9144000" cy="6858000" type="screen4x3"/>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gista6" initials="S" lastIdx="1" clrIdx="0">
    <p:extLst>
      <p:ext uri="{19B8F6BF-5375-455C-9EA6-DF929625EA0E}">
        <p15:presenceInfo xmlns:p15="http://schemas.microsoft.com/office/powerpoint/2012/main" userId="S-1-5-21-1784311127-2735776714-1628832007-2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1" autoAdjust="0"/>
    <p:restoredTop sz="94249" autoAdjust="0"/>
  </p:normalViewPr>
  <p:slideViewPr>
    <p:cSldViewPr snapToGrid="0">
      <p:cViewPr varScale="1">
        <p:scale>
          <a:sx n="72" d="100"/>
          <a:sy n="72" d="100"/>
        </p:scale>
        <p:origin x="1380" y="66"/>
      </p:cViewPr>
      <p:guideLst/>
    </p:cSldViewPr>
  </p:slideViewPr>
  <p:notesTextViewPr>
    <p:cViewPr>
      <p:scale>
        <a:sx n="1" d="1"/>
        <a:sy n="1" d="1"/>
      </p:scale>
      <p:origin x="0" y="0"/>
    </p:cViewPr>
  </p:notesTextViewPr>
  <p:sorterViewPr>
    <p:cViewPr>
      <p:scale>
        <a:sx n="130" d="100"/>
        <a:sy n="130" d="100"/>
      </p:scale>
      <p:origin x="0" y="-1596"/>
    </p:cViewPr>
  </p:sorterViewPr>
  <p:notesViewPr>
    <p:cSldViewPr snapToGrid="0">
      <p:cViewPr>
        <p:scale>
          <a:sx n="87" d="100"/>
          <a:sy n="87" d="100"/>
        </p:scale>
        <p:origin x="1860" y="-10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12T16:53:50.439"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099" cy="498932"/>
          </a:xfrm>
          <a:prstGeom prst="rect">
            <a:avLst/>
          </a:prstGeom>
        </p:spPr>
        <p:txBody>
          <a:bodyPr vert="horz" lIns="91577" tIns="45789" rIns="91577" bIns="45789" rtlCol="0"/>
          <a:lstStyle>
            <a:lvl1pPr algn="l">
              <a:defRPr sz="1200"/>
            </a:lvl1pPr>
          </a:lstStyle>
          <a:p>
            <a:endParaRPr lang="it-IT"/>
          </a:p>
        </p:txBody>
      </p:sp>
      <p:sp>
        <p:nvSpPr>
          <p:cNvPr id="3" name="Segnaposto data 2"/>
          <p:cNvSpPr>
            <a:spLocks noGrp="1"/>
          </p:cNvSpPr>
          <p:nvPr>
            <p:ph type="dt" idx="1"/>
          </p:nvPr>
        </p:nvSpPr>
        <p:spPr>
          <a:xfrm>
            <a:off x="3854940" y="0"/>
            <a:ext cx="2949099" cy="498932"/>
          </a:xfrm>
          <a:prstGeom prst="rect">
            <a:avLst/>
          </a:prstGeom>
        </p:spPr>
        <p:txBody>
          <a:bodyPr vert="horz" lIns="91577" tIns="45789" rIns="91577" bIns="45789" rtlCol="0"/>
          <a:lstStyle>
            <a:lvl1pPr algn="r">
              <a:defRPr sz="1200"/>
            </a:lvl1pPr>
          </a:lstStyle>
          <a:p>
            <a:fld id="{43317744-DF46-4CF6-AB08-7A631F95953B}" type="datetimeFigureOut">
              <a:rPr lang="it-IT" smtClean="0"/>
              <a:t>04/04/2019</a:t>
            </a:fld>
            <a:endParaRPr lang="it-IT"/>
          </a:p>
        </p:txBody>
      </p:sp>
      <p:sp>
        <p:nvSpPr>
          <p:cNvPr id="4" name="Segnaposto immagine diapositiva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577" tIns="45789" rIns="91577" bIns="45789" rtlCol="0" anchor="ctr"/>
          <a:lstStyle/>
          <a:p>
            <a:endParaRPr lang="it-IT"/>
          </a:p>
        </p:txBody>
      </p:sp>
      <p:sp>
        <p:nvSpPr>
          <p:cNvPr id="5" name="Segnaposto note 4"/>
          <p:cNvSpPr>
            <a:spLocks noGrp="1"/>
          </p:cNvSpPr>
          <p:nvPr>
            <p:ph type="body" sz="quarter" idx="3"/>
          </p:nvPr>
        </p:nvSpPr>
        <p:spPr>
          <a:xfrm>
            <a:off x="680562" y="4785597"/>
            <a:ext cx="5444490" cy="3915490"/>
          </a:xfrm>
          <a:prstGeom prst="rect">
            <a:avLst/>
          </a:prstGeom>
        </p:spPr>
        <p:txBody>
          <a:bodyPr vert="horz" lIns="91577" tIns="45789" rIns="91577" bIns="45789"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5170"/>
            <a:ext cx="2949099" cy="498931"/>
          </a:xfrm>
          <a:prstGeom prst="rect">
            <a:avLst/>
          </a:prstGeom>
        </p:spPr>
        <p:txBody>
          <a:bodyPr vert="horz" lIns="91577" tIns="45789" rIns="91577" bIns="45789" rtlCol="0" anchor="b"/>
          <a:lstStyle>
            <a:lvl1pPr algn="l">
              <a:defRPr sz="1200"/>
            </a:lvl1pPr>
          </a:lstStyle>
          <a:p>
            <a:endParaRPr lang="it-IT"/>
          </a:p>
        </p:txBody>
      </p:sp>
      <p:sp>
        <p:nvSpPr>
          <p:cNvPr id="7" name="Segnaposto numero diapositiva 6"/>
          <p:cNvSpPr>
            <a:spLocks noGrp="1"/>
          </p:cNvSpPr>
          <p:nvPr>
            <p:ph type="sldNum" sz="quarter" idx="5"/>
          </p:nvPr>
        </p:nvSpPr>
        <p:spPr>
          <a:xfrm>
            <a:off x="3854940" y="9445170"/>
            <a:ext cx="2949099" cy="498931"/>
          </a:xfrm>
          <a:prstGeom prst="rect">
            <a:avLst/>
          </a:prstGeom>
        </p:spPr>
        <p:txBody>
          <a:bodyPr vert="horz" lIns="91577" tIns="45789" rIns="91577" bIns="45789" rtlCol="0" anchor="b"/>
          <a:lstStyle>
            <a:lvl1pPr algn="r">
              <a:defRPr sz="1200"/>
            </a:lvl1pPr>
          </a:lstStyle>
          <a:p>
            <a:fld id="{C0026C42-F2D0-4857-8F1C-DA719D606A87}" type="slidenum">
              <a:rPr lang="it-IT" smtClean="0"/>
              <a:t>‹N›</a:t>
            </a:fld>
            <a:endParaRPr lang="it-IT"/>
          </a:p>
        </p:txBody>
      </p:sp>
    </p:spTree>
    <p:extLst>
      <p:ext uri="{BB962C8B-B14F-4D97-AF65-F5344CB8AC3E}">
        <p14:creationId xmlns:p14="http://schemas.microsoft.com/office/powerpoint/2010/main" val="99715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asvis.it/agenda-203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p:txBody>
      </p:sp>
      <p:sp>
        <p:nvSpPr>
          <p:cNvPr id="4" name="Segnaposto numero diapositiva 3"/>
          <p:cNvSpPr>
            <a:spLocks noGrp="1"/>
          </p:cNvSpPr>
          <p:nvPr>
            <p:ph type="sldNum" sz="quarter" idx="10"/>
          </p:nvPr>
        </p:nvSpPr>
        <p:spPr/>
        <p:txBody>
          <a:bodyPr/>
          <a:lstStyle/>
          <a:p>
            <a:fld id="{C0026C42-F2D0-4857-8F1C-DA719D606A87}" type="slidenum">
              <a:rPr lang="it-IT" smtClean="0"/>
              <a:t>1</a:t>
            </a:fld>
            <a:endParaRPr lang="it-IT"/>
          </a:p>
        </p:txBody>
      </p:sp>
    </p:spTree>
    <p:extLst>
      <p:ext uri="{BB962C8B-B14F-4D97-AF65-F5344CB8AC3E}">
        <p14:creationId xmlns:p14="http://schemas.microsoft.com/office/powerpoint/2010/main" val="3024226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pic>
        <p:nvPicPr>
          <p:cNvPr id="5" name="Immagine 4"/>
          <p:cNvPicPr>
            <a:picLocks noChangeAspect="1"/>
          </p:cNvPicPr>
          <p:nvPr/>
        </p:nvPicPr>
        <p:blipFill rotWithShape="1">
          <a:blip r:embed="rId3"/>
          <a:srcRect l="17623" t="30683" r="16161" b="24456"/>
          <a:stretch/>
        </p:blipFill>
        <p:spPr>
          <a:xfrm>
            <a:off x="1131066" y="5780084"/>
            <a:ext cx="4506372" cy="1718405"/>
          </a:xfrm>
          <a:prstGeom prst="rect">
            <a:avLst/>
          </a:prstGeom>
        </p:spPr>
      </p:pic>
      <p:sp>
        <p:nvSpPr>
          <p:cNvPr id="3" name="Segnaposto note 2"/>
          <p:cNvSpPr>
            <a:spLocks noGrp="1"/>
          </p:cNvSpPr>
          <p:nvPr>
            <p:ph type="body" idx="1"/>
          </p:nvPr>
        </p:nvSpPr>
        <p:spPr/>
        <p:txBody>
          <a:bodyPr/>
          <a:lstStyle/>
          <a:p>
            <a:r>
              <a:rPr lang="it-IT" i="1" dirty="0"/>
              <a:t>In ITALIA: </a:t>
            </a:r>
            <a:r>
              <a:rPr lang="it-IT" dirty="0"/>
              <a:t>I dati confermano l’eccessiva esposizione degli abitanti delle aree più densamente popolate a concentrazioni eccessive di polveri sottili (Pm 2,5 e Pm 10)</a:t>
            </a:r>
            <a:endParaRPr lang="it-IT" i="1" dirty="0"/>
          </a:p>
        </p:txBody>
      </p:sp>
      <p:sp>
        <p:nvSpPr>
          <p:cNvPr id="4" name="Segnaposto numero diapositiva 3"/>
          <p:cNvSpPr>
            <a:spLocks noGrp="1"/>
          </p:cNvSpPr>
          <p:nvPr>
            <p:ph type="sldNum" sz="quarter" idx="10"/>
          </p:nvPr>
        </p:nvSpPr>
        <p:spPr/>
        <p:txBody>
          <a:bodyPr/>
          <a:lstStyle/>
          <a:p>
            <a:fld id="{C0026C42-F2D0-4857-8F1C-DA719D606A87}" type="slidenum">
              <a:rPr lang="it-IT" smtClean="0"/>
              <a:t>11</a:t>
            </a:fld>
            <a:endParaRPr lang="it-IT"/>
          </a:p>
        </p:txBody>
      </p:sp>
    </p:spTree>
    <p:extLst>
      <p:ext uri="{BB962C8B-B14F-4D97-AF65-F5344CB8AC3E}">
        <p14:creationId xmlns:p14="http://schemas.microsoft.com/office/powerpoint/2010/main" val="405174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0026C42-F2D0-4857-8F1C-DA719D606A87}" type="slidenum">
              <a:rPr lang="it-IT" smtClean="0"/>
              <a:t>12</a:t>
            </a:fld>
            <a:endParaRPr lang="it-IT"/>
          </a:p>
        </p:txBody>
      </p:sp>
    </p:spTree>
    <p:extLst>
      <p:ext uri="{BB962C8B-B14F-4D97-AF65-F5344CB8AC3E}">
        <p14:creationId xmlns:p14="http://schemas.microsoft.com/office/powerpoint/2010/main" val="3065311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NEET: </a:t>
            </a:r>
            <a:r>
              <a:rPr lang="it-IT" dirty="0" err="1"/>
              <a:t>not</a:t>
            </a:r>
            <a:r>
              <a:rPr lang="it-IT" dirty="0"/>
              <a:t> (</a:t>
            </a:r>
            <a:r>
              <a:rPr lang="it-IT" dirty="0" err="1"/>
              <a:t>engaged</a:t>
            </a:r>
            <a:r>
              <a:rPr lang="it-IT" dirty="0"/>
              <a:t>) in </a:t>
            </a:r>
            <a:r>
              <a:rPr lang="it-IT" dirty="0" err="1"/>
              <a:t>education</a:t>
            </a:r>
            <a:r>
              <a:rPr lang="it-IT" dirty="0"/>
              <a:t>, </a:t>
            </a:r>
            <a:r>
              <a:rPr lang="it-IT" dirty="0" err="1"/>
              <a:t>employment</a:t>
            </a:r>
            <a:r>
              <a:rPr lang="it-IT" dirty="0"/>
              <a:t> or training, indica persone non impegnate nello studio, né nel lavoro né nella formazione.</a:t>
            </a:r>
          </a:p>
        </p:txBody>
      </p:sp>
      <p:sp>
        <p:nvSpPr>
          <p:cNvPr id="4" name="Segnaposto numero diapositiva 3"/>
          <p:cNvSpPr>
            <a:spLocks noGrp="1"/>
          </p:cNvSpPr>
          <p:nvPr>
            <p:ph type="sldNum" sz="quarter" idx="10"/>
          </p:nvPr>
        </p:nvSpPr>
        <p:spPr/>
        <p:txBody>
          <a:bodyPr/>
          <a:lstStyle/>
          <a:p>
            <a:fld id="{C0026C42-F2D0-4857-8F1C-DA719D606A87}" type="slidenum">
              <a:rPr lang="it-IT" smtClean="0"/>
              <a:t>14</a:t>
            </a:fld>
            <a:endParaRPr lang="it-IT"/>
          </a:p>
        </p:txBody>
      </p:sp>
    </p:spTree>
    <p:extLst>
      <p:ext uri="{BB962C8B-B14F-4D97-AF65-F5344CB8AC3E}">
        <p14:creationId xmlns:p14="http://schemas.microsoft.com/office/powerpoint/2010/main" val="151331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cittadino su cento possiede il 99% del patrimonio economico</a:t>
            </a:r>
          </a:p>
        </p:txBody>
      </p:sp>
      <p:sp>
        <p:nvSpPr>
          <p:cNvPr id="4" name="Segnaposto numero diapositiva 3"/>
          <p:cNvSpPr>
            <a:spLocks noGrp="1"/>
          </p:cNvSpPr>
          <p:nvPr>
            <p:ph type="sldNum" sz="quarter" idx="10"/>
          </p:nvPr>
        </p:nvSpPr>
        <p:spPr/>
        <p:txBody>
          <a:bodyPr/>
          <a:lstStyle/>
          <a:p>
            <a:fld id="{C0026C42-F2D0-4857-8F1C-DA719D606A87}" type="slidenum">
              <a:rPr lang="it-IT" smtClean="0"/>
              <a:t>15</a:t>
            </a:fld>
            <a:endParaRPr lang="it-IT"/>
          </a:p>
        </p:txBody>
      </p:sp>
    </p:spTree>
    <p:extLst>
      <p:ext uri="{BB962C8B-B14F-4D97-AF65-F5344CB8AC3E}">
        <p14:creationId xmlns:p14="http://schemas.microsoft.com/office/powerpoint/2010/main" val="339835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2016 la presenza femminile nei parlamenti nazionali era di solo il 23%</a:t>
            </a:r>
          </a:p>
          <a:p>
            <a:endParaRPr lang="it-IT" dirty="0"/>
          </a:p>
        </p:txBody>
      </p:sp>
      <p:sp>
        <p:nvSpPr>
          <p:cNvPr id="4" name="Segnaposto numero diapositiva 3"/>
          <p:cNvSpPr>
            <a:spLocks noGrp="1"/>
          </p:cNvSpPr>
          <p:nvPr>
            <p:ph type="sldNum" sz="quarter" idx="10"/>
          </p:nvPr>
        </p:nvSpPr>
        <p:spPr/>
        <p:txBody>
          <a:bodyPr/>
          <a:lstStyle/>
          <a:p>
            <a:fld id="{C0026C42-F2D0-4857-8F1C-DA719D606A87}" type="slidenum">
              <a:rPr lang="it-IT" smtClean="0"/>
              <a:t>16</a:t>
            </a:fld>
            <a:endParaRPr lang="it-IT"/>
          </a:p>
        </p:txBody>
      </p:sp>
      <p:pic>
        <p:nvPicPr>
          <p:cNvPr id="5" name="Immagine 4"/>
          <p:cNvPicPr>
            <a:picLocks noChangeAspect="1"/>
          </p:cNvPicPr>
          <p:nvPr/>
        </p:nvPicPr>
        <p:blipFill rotWithShape="1">
          <a:blip r:embed="rId3"/>
          <a:srcRect l="21683" t="26203" r="22502" b="27754"/>
          <a:stretch/>
        </p:blipFill>
        <p:spPr>
          <a:xfrm>
            <a:off x="1393697" y="5861513"/>
            <a:ext cx="3798509" cy="1763658"/>
          </a:xfrm>
          <a:prstGeom prst="rect">
            <a:avLst/>
          </a:prstGeom>
        </p:spPr>
      </p:pic>
    </p:spTree>
    <p:extLst>
      <p:ext uri="{BB962C8B-B14F-4D97-AF65-F5344CB8AC3E}">
        <p14:creationId xmlns:p14="http://schemas.microsoft.com/office/powerpoint/2010/main" val="2646833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Lo sviluppo sostenibile coniuga le esigenze di crescita economica con quello di sviluppo umano e sociale, di qualità della vita e di salvaguardia del pianeta secondo un’ottica di benessere di lungo periodo.</a:t>
            </a:r>
          </a:p>
          <a:p>
            <a:r>
              <a:rPr lang="it-IT" dirty="0"/>
              <a:t>Gli aspetti ambientali, economici e sociali dello sviluppo sostenibile si integrano tra loro e si sostengono reciprocamente allo scopo di costruire una società più equa, sana e armoniosa per tutti.</a:t>
            </a:r>
          </a:p>
          <a:p>
            <a:endParaRPr lang="it-IT" dirty="0"/>
          </a:p>
        </p:txBody>
      </p:sp>
      <p:sp>
        <p:nvSpPr>
          <p:cNvPr id="4" name="Segnaposto numero diapositiva 3"/>
          <p:cNvSpPr>
            <a:spLocks noGrp="1"/>
          </p:cNvSpPr>
          <p:nvPr>
            <p:ph type="sldNum" sz="quarter" idx="10"/>
          </p:nvPr>
        </p:nvSpPr>
        <p:spPr/>
        <p:txBody>
          <a:bodyPr/>
          <a:lstStyle/>
          <a:p>
            <a:fld id="{C0026C42-F2D0-4857-8F1C-DA719D606A87}" type="slidenum">
              <a:rPr lang="it-IT" smtClean="0"/>
              <a:t>17</a:t>
            </a:fld>
            <a:endParaRPr lang="it-IT"/>
          </a:p>
        </p:txBody>
      </p:sp>
    </p:spTree>
    <p:extLst>
      <p:ext uri="{BB962C8B-B14F-4D97-AF65-F5344CB8AC3E}">
        <p14:creationId xmlns:p14="http://schemas.microsoft.com/office/powerpoint/2010/main" val="2771766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 </a:t>
            </a:r>
            <a:r>
              <a:rPr lang="it-IT" dirty="0" err="1"/>
              <a:t>point</a:t>
            </a:r>
            <a:r>
              <a:rPr lang="it-IT" dirty="0"/>
              <a:t> </a:t>
            </a:r>
            <a:r>
              <a:rPr lang="it-IT" dirty="0" err="1"/>
              <a:t>going</a:t>
            </a:r>
            <a:r>
              <a:rPr lang="it-IT" dirty="0"/>
              <a:t> </a:t>
            </a:r>
            <a:r>
              <a:rPr lang="it-IT" dirty="0" err="1"/>
              <a:t>halfway</a:t>
            </a:r>
            <a:endParaRPr lang="it-IT" dirty="0"/>
          </a:p>
          <a:p>
            <a:r>
              <a:rPr lang="it-IT" dirty="0"/>
              <a:t>https://www.youtube.com/watch?v=DdLqiTvFwJk </a:t>
            </a:r>
          </a:p>
        </p:txBody>
      </p:sp>
      <p:sp>
        <p:nvSpPr>
          <p:cNvPr id="4" name="Segnaposto numero diapositiva 3"/>
          <p:cNvSpPr>
            <a:spLocks noGrp="1"/>
          </p:cNvSpPr>
          <p:nvPr>
            <p:ph type="sldNum" sz="quarter" idx="10"/>
          </p:nvPr>
        </p:nvSpPr>
        <p:spPr/>
        <p:txBody>
          <a:bodyPr/>
          <a:lstStyle/>
          <a:p>
            <a:fld id="{C0026C42-F2D0-4857-8F1C-DA719D606A87}" type="slidenum">
              <a:rPr lang="it-IT" smtClean="0"/>
              <a:t>18</a:t>
            </a:fld>
            <a:endParaRPr lang="it-IT"/>
          </a:p>
        </p:txBody>
      </p:sp>
    </p:spTree>
    <p:extLst>
      <p:ext uri="{BB962C8B-B14F-4D97-AF65-F5344CB8AC3E}">
        <p14:creationId xmlns:p14="http://schemas.microsoft.com/office/powerpoint/2010/main" val="4120875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0026C42-F2D0-4857-8F1C-DA719D606A87}" type="slidenum">
              <a:rPr lang="it-IT" smtClean="0"/>
              <a:t>19</a:t>
            </a:fld>
            <a:endParaRPr lang="it-IT"/>
          </a:p>
        </p:txBody>
      </p:sp>
    </p:spTree>
    <p:extLst>
      <p:ext uri="{BB962C8B-B14F-4D97-AF65-F5344CB8AC3E}">
        <p14:creationId xmlns:p14="http://schemas.microsoft.com/office/powerpoint/2010/main" val="363022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L’Agenda 2030 per lo Sviluppo Sostenibile è un programma d’azione sottoscritto nel settembre 2015 dai governi dei 193 Paesi membri dell’ONU.  Rappresenta un quadro di riferimento globale per riorientare l’umanità verso un cammino sostenibile.</a:t>
            </a:r>
          </a:p>
          <a:p>
            <a:r>
              <a:rPr lang="it-IT" dirty="0"/>
              <a:t>È stato elaborato a seguito della Conferenza delle Nazioni Unite sullo Sviluppo Sostenibile (Rio+20) tenutasi a Rio de Janeiro, Brasile, nel giugno 2012, coinvolgendo, in un processo durato tre anni, gli Stati Membri dell’ONU e indagini nazionali che hanno impegnato milioni di persone e migliaia di attori in tutto il mondo.</a:t>
            </a:r>
          </a:p>
          <a:p>
            <a:r>
              <a:rPr lang="it-IT" dirty="0"/>
              <a:t>Il 25 settembre 2015 l’Assemblea Generale dell’ONU ha adottato l’Agenda 2030 per lo Sviluppo Sostenibile (ONU, 2015). </a:t>
            </a:r>
          </a:p>
          <a:p>
            <a:r>
              <a:rPr lang="it-IT" dirty="0"/>
              <a:t>Al centro dell’Agenda 2030 ci sono i 17 Obiettivi per lo Sviluppo Sostenibile (OSS).</a:t>
            </a:r>
          </a:p>
          <a:p>
            <a:r>
              <a:rPr lang="it-IT" dirty="0"/>
              <a:t>Gli obiettivi riguardano quelle sfide globali che sono cruciali per la sopravvivenza dell’umanità. </a:t>
            </a:r>
          </a:p>
          <a:p>
            <a:r>
              <a:rPr lang="it-IT" dirty="0"/>
              <a:t>Essi prendono in considerazione una serie di bisogni sociali quali l’educazione, la salute, la protezione sociale e le opportunità di lavoro, affrontando, nel contempo, il cambiamento climatico e la protezione ambientale. Gli OSS affrontano ostacoli sistemici per lo Sviluppo Sostenibile, come la disuguaglianza, i modelli insostenibili di consumo, la debole capacità istituzionale e la degradazione ambientale.</a:t>
            </a:r>
          </a:p>
          <a:p>
            <a:r>
              <a:rPr lang="it-IT" dirty="0"/>
              <a:t>Una caratteristica chiave dell’Agenda 2030 per lo Sviluppo Sostenibile è la sua universalità e indivisibilità. Essa considera come destinatari tutti i Paesi, dal Sud al Nord del mondo. Tutti i Paesi che sottoscrivono l’Agenda 2030 devono adeguare il loro impegno per lo sviluppo con l’obiettivo della promozione della prosperità, proteggendo, nel contempo, il pianeta al fine di raggiungere uno Sviluppo Sostenibile. </a:t>
            </a:r>
          </a:p>
        </p:txBody>
      </p:sp>
      <p:sp>
        <p:nvSpPr>
          <p:cNvPr id="4" name="Segnaposto numero diapositiva 3"/>
          <p:cNvSpPr>
            <a:spLocks noGrp="1"/>
          </p:cNvSpPr>
          <p:nvPr>
            <p:ph type="sldNum" sz="quarter" idx="10"/>
          </p:nvPr>
        </p:nvSpPr>
        <p:spPr/>
        <p:txBody>
          <a:bodyPr/>
          <a:lstStyle/>
          <a:p>
            <a:fld id="{C0026C42-F2D0-4857-8F1C-DA719D606A87}" type="slidenum">
              <a:rPr lang="it-IT" smtClean="0"/>
              <a:t>20</a:t>
            </a:fld>
            <a:endParaRPr lang="it-IT"/>
          </a:p>
        </p:txBody>
      </p:sp>
    </p:spTree>
    <p:extLst>
      <p:ext uri="{BB962C8B-B14F-4D97-AF65-F5344CB8AC3E}">
        <p14:creationId xmlns:p14="http://schemas.microsoft.com/office/powerpoint/2010/main" val="2436795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0026C42-F2D0-4857-8F1C-DA719D606A87}" type="slidenum">
              <a:rPr lang="it-IT" smtClean="0"/>
              <a:t>22</a:t>
            </a:fld>
            <a:endParaRPr lang="it-IT"/>
          </a:p>
        </p:txBody>
      </p:sp>
    </p:spTree>
    <p:extLst>
      <p:ext uri="{BB962C8B-B14F-4D97-AF65-F5344CB8AC3E}">
        <p14:creationId xmlns:p14="http://schemas.microsoft.com/office/powerpoint/2010/main" val="333121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dirty="0"/>
              <a:t>L’Agenda 2030 per lo Sviluppo Sostenibile è un programma d’azione sottoscritto nel settembre 2015 dai governi dei 193 Paesi membri dell’ONU.  Rappresenta un quadro di riferimento globale per riorientare l’umanità verso un cammino sostenibile.</a:t>
            </a:r>
          </a:p>
          <a:p>
            <a:r>
              <a:rPr lang="it-IT" dirty="0"/>
              <a:t>È stato elaborato a seguito della Conferenza delle Nazioni Unite sullo Sviluppo Sostenibile (Rio+20) tenutasi a Rio de Janeiro, Brasile, nel giugno 2012, coinvolgendo, in un processo durato tre anni, gli Stati Membri dell’ONU e indagini nazionali che hanno impegnato milioni di persone e migliaia di attori in tutto il mondo.</a:t>
            </a:r>
          </a:p>
          <a:p>
            <a:r>
              <a:rPr lang="it-IT" dirty="0"/>
              <a:t>Il 25 settembre 2015 l’Assemblea Generale dell’ONU ha adottato l’Agenda 2030 per lo Sviluppo Sostenibile (ONU, 2015). </a:t>
            </a:r>
          </a:p>
          <a:p>
            <a:r>
              <a:rPr lang="it-IT" dirty="0"/>
              <a:t>Al centro dell’Agenda 2030 ci sono i 17 Obiettivi per lo Sviluppo Sostenibile (OSS).</a:t>
            </a:r>
          </a:p>
          <a:p>
            <a:r>
              <a:rPr lang="it-IT" dirty="0"/>
              <a:t>Gli obiettivi riguardano quelle sfide globali che sono cruciali per la sopravvivenza dell’umanità. </a:t>
            </a:r>
          </a:p>
          <a:p>
            <a:r>
              <a:rPr lang="it-IT" dirty="0"/>
              <a:t>Essi prendono in considerazione una serie di bisogni sociali quali l’educazione, la salute, la protezione sociale e le opportunità di lavoro, affrontando, nel contempo, il cambiamento climatico e la protezione ambientale. Gli OSS affrontano ostacoli sistemici per lo Sviluppo Sostenibile, come la disuguaglianza, i modelli insostenibili di consumo, la debole capacità istituzionale e la degradazione ambientale.</a:t>
            </a:r>
          </a:p>
          <a:p>
            <a:r>
              <a:rPr lang="it-IT" dirty="0"/>
              <a:t>Una caratteristica chiave dell’Agenda 2030 per lo Sviluppo Sostenibile è la sua universalità e indivisibilità. Essa considera come destinatari tutti i Paesi, dal Sud al Nord del mondo. Tutti i Paesi che sottoscrivono l’Agenda 2030 devono adeguare il loro impegno per lo sviluppo con l’obiettivo della promozione della prosperità, proteggendo, nel contempo, il pianeta al fine di raggiungere uno Sviluppo Sostenibile. </a:t>
            </a:r>
          </a:p>
        </p:txBody>
      </p:sp>
      <p:sp>
        <p:nvSpPr>
          <p:cNvPr id="4" name="Segnaposto numero diapositiva 3"/>
          <p:cNvSpPr>
            <a:spLocks noGrp="1"/>
          </p:cNvSpPr>
          <p:nvPr>
            <p:ph type="sldNum" sz="quarter" idx="10"/>
          </p:nvPr>
        </p:nvSpPr>
        <p:spPr/>
        <p:txBody>
          <a:bodyPr/>
          <a:lstStyle/>
          <a:p>
            <a:fld id="{C0026C42-F2D0-4857-8F1C-DA719D606A87}" type="slidenum">
              <a:rPr lang="it-IT" smtClean="0"/>
              <a:t>2</a:t>
            </a:fld>
            <a:endParaRPr lang="it-IT"/>
          </a:p>
        </p:txBody>
      </p:sp>
    </p:spTree>
    <p:extLst>
      <p:ext uri="{BB962C8B-B14F-4D97-AF65-F5344CB8AC3E}">
        <p14:creationId xmlns:p14="http://schemas.microsoft.com/office/powerpoint/2010/main" val="3733208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L’Agenda 2030 richiama in modo esplicito le responsabilità di tutti i settori della società, dai governi alle imprese, dalla società civile ai singoli. Tutti possono contribuire al conseguimento degli obiettivi. </a:t>
            </a:r>
          </a:p>
          <a:p>
            <a:r>
              <a:rPr lang="it-IT" dirty="0"/>
              <a:t> </a:t>
            </a:r>
            <a:r>
              <a:rPr lang="it-IT" b="1" dirty="0"/>
              <a:t>Sono un imprenditore. Che cosa posso fare per contribuire agli </a:t>
            </a:r>
            <a:r>
              <a:rPr lang="it-IT" b="1" dirty="0" err="1"/>
              <a:t>SDGs</a:t>
            </a:r>
            <a:r>
              <a:rPr lang="it-IT" b="1" dirty="0"/>
              <a:t>? </a:t>
            </a:r>
            <a:r>
              <a:rPr lang="it-IT" dirty="0"/>
              <a:t>Posso rendicontare l’andamento delle performance non finanziarie della tua impresa attraverso il </a:t>
            </a:r>
            <a:r>
              <a:rPr lang="it-IT" b="1" dirty="0"/>
              <a:t>Bilancio di Sostenibilità</a:t>
            </a:r>
            <a:r>
              <a:rPr lang="it-IT" dirty="0"/>
              <a:t>. In questo modo, chiunque sia interessato a valutare l’andamento della mia azienda, potrà valutarne anche l’impatto ambientale, il modo in cui tratto i dipendenti, i fornitori e così via. Aumenterà così il grado di trasparenza complessiva dell’economia, la capacità di creare valore condiviso, e, in ultima analisi, la redditività di lungo periodo dell’impresa stessa. </a:t>
            </a:r>
          </a:p>
          <a:p>
            <a:r>
              <a:rPr lang="it-IT" dirty="0"/>
              <a:t> </a:t>
            </a:r>
            <a:r>
              <a:rPr lang="it-IT" b="1" dirty="0"/>
              <a:t>Sono un’insegnante. Che cosa posso fare per contribuire agli </a:t>
            </a:r>
            <a:r>
              <a:rPr lang="it-IT" b="1" dirty="0" err="1"/>
              <a:t>SDGs</a:t>
            </a:r>
            <a:r>
              <a:rPr lang="it-IT" b="1" dirty="0"/>
              <a:t>? </a:t>
            </a:r>
            <a:r>
              <a:rPr lang="it-IT" dirty="0"/>
              <a:t>Posso avviare </a:t>
            </a:r>
            <a:r>
              <a:rPr lang="it-IT" b="1" dirty="0"/>
              <a:t>percorsi educativi </a:t>
            </a:r>
            <a:r>
              <a:rPr lang="it-IT" dirty="0"/>
              <a:t>dedicati allo sviluppo sostenibile, </a:t>
            </a:r>
          </a:p>
          <a:p>
            <a:r>
              <a:rPr lang="it-IT" dirty="0"/>
              <a:t>gli individui devono diventare agenti del cambiamento verso la sostenibilità. Essi hanno bisogno di conoscenza, abilità, valori e attitudini che li rendano più forti in vista del contributo allo sviluppo sostenibile. L’educazione pertanto è cruciale per il raggiungimento dello sviluppo sostenibile. </a:t>
            </a:r>
          </a:p>
          <a:p>
            <a:r>
              <a:rPr lang="it-IT" dirty="0"/>
              <a:t> </a:t>
            </a:r>
            <a:r>
              <a:rPr lang="it-IT" b="1" dirty="0"/>
              <a:t>Sono una giornalista. Quale potrebbe essere il mio contributo agli </a:t>
            </a:r>
            <a:r>
              <a:rPr lang="it-IT" b="1" dirty="0" err="1"/>
              <a:t>SDGs</a:t>
            </a:r>
            <a:r>
              <a:rPr lang="it-IT" b="1" dirty="0"/>
              <a:t>? </a:t>
            </a:r>
            <a:r>
              <a:rPr lang="it-IT" dirty="0"/>
              <a:t>Posso rendere </a:t>
            </a:r>
            <a:r>
              <a:rPr lang="it-IT" b="1" dirty="0"/>
              <a:t>l’opinione pubblica più consapevole </a:t>
            </a:r>
            <a:r>
              <a:rPr lang="it-IT" dirty="0"/>
              <a:t>del fatto che, in un mondo fortemente integrato, occorre una valutazione complessiva dei problemi. Anche questioni che vengono solitamente presentate come distanti, come le migrazioni e i cambiamenti ambientali, sono in realtà strettamente interconnesse. </a:t>
            </a:r>
          </a:p>
          <a:p>
            <a:r>
              <a:rPr lang="it-IT" dirty="0"/>
              <a:t> </a:t>
            </a:r>
            <a:r>
              <a:rPr lang="it-IT" b="1" dirty="0"/>
              <a:t>Sono uno studente. Posso fare qualcosa per contribuire agli </a:t>
            </a:r>
            <a:r>
              <a:rPr lang="it-IT" b="1" dirty="0" err="1"/>
              <a:t>SDGs</a:t>
            </a:r>
            <a:r>
              <a:rPr lang="it-IT" b="1" dirty="0"/>
              <a:t>? </a:t>
            </a:r>
            <a:r>
              <a:rPr lang="it-IT" dirty="0"/>
              <a:t>Posso partecipare al cambiamento globale facendomi </a:t>
            </a:r>
            <a:r>
              <a:rPr lang="it-IT" b="1" dirty="0"/>
              <a:t>portatore del cambiamento</a:t>
            </a:r>
            <a:r>
              <a:rPr lang="it-IT" dirty="0"/>
              <a:t>. Possono essere cittadini attivi del cambiamento. Ci sono 1,8 miliardi di giovani tra i 10 -24 anni nel mondo. I giovani possono usare la propria educazione per inventare, innovare soluzioni per produrre il cambiamento.</a:t>
            </a:r>
          </a:p>
          <a:p>
            <a:endParaRPr lang="it-IT" dirty="0"/>
          </a:p>
        </p:txBody>
      </p:sp>
      <p:sp>
        <p:nvSpPr>
          <p:cNvPr id="4" name="Segnaposto numero diapositiva 3"/>
          <p:cNvSpPr>
            <a:spLocks noGrp="1"/>
          </p:cNvSpPr>
          <p:nvPr>
            <p:ph type="sldNum" sz="quarter" idx="10"/>
          </p:nvPr>
        </p:nvSpPr>
        <p:spPr/>
        <p:txBody>
          <a:bodyPr/>
          <a:lstStyle/>
          <a:p>
            <a:fld id="{C0026C42-F2D0-4857-8F1C-DA719D606A87}" type="slidenum">
              <a:rPr lang="it-IT" smtClean="0"/>
              <a:t>23</a:t>
            </a:fld>
            <a:endParaRPr lang="it-IT"/>
          </a:p>
        </p:txBody>
      </p:sp>
    </p:spTree>
    <p:extLst>
      <p:ext uri="{BB962C8B-B14F-4D97-AF65-F5344CB8AC3E}">
        <p14:creationId xmlns:p14="http://schemas.microsoft.com/office/powerpoint/2010/main" val="701288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0026C42-F2D0-4857-8F1C-DA719D606A87}" type="slidenum">
              <a:rPr lang="it-IT" smtClean="0"/>
              <a:t>26</a:t>
            </a:fld>
            <a:endParaRPr lang="it-IT"/>
          </a:p>
        </p:txBody>
      </p:sp>
    </p:spTree>
    <p:extLst>
      <p:ext uri="{BB962C8B-B14F-4D97-AF65-F5344CB8AC3E}">
        <p14:creationId xmlns:p14="http://schemas.microsoft.com/office/powerpoint/2010/main" val="1080405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0026C42-F2D0-4857-8F1C-DA719D606A87}" type="slidenum">
              <a:rPr lang="it-IT" smtClean="0"/>
              <a:t>27</a:t>
            </a:fld>
            <a:endParaRPr lang="it-IT"/>
          </a:p>
        </p:txBody>
      </p:sp>
    </p:spTree>
    <p:extLst>
      <p:ext uri="{BB962C8B-B14F-4D97-AF65-F5344CB8AC3E}">
        <p14:creationId xmlns:p14="http://schemas.microsoft.com/office/powerpoint/2010/main" val="1557238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ESERCITAZIONE PUZZLE PAROLE POI ASSEGNANO OBIETTIVI AD AREE, POI NELLA RESTITUZIONE APPROFINDIAMO QUALCHE GOAL</a:t>
            </a:r>
          </a:p>
        </p:txBody>
      </p:sp>
      <p:sp>
        <p:nvSpPr>
          <p:cNvPr id="4" name="Segnaposto numero diapositiva 3"/>
          <p:cNvSpPr>
            <a:spLocks noGrp="1"/>
          </p:cNvSpPr>
          <p:nvPr>
            <p:ph type="sldNum" sz="quarter" idx="10"/>
          </p:nvPr>
        </p:nvSpPr>
        <p:spPr/>
        <p:txBody>
          <a:bodyPr/>
          <a:lstStyle/>
          <a:p>
            <a:fld id="{C0026C42-F2D0-4857-8F1C-DA719D606A87}" type="slidenum">
              <a:rPr lang="it-IT" smtClean="0"/>
              <a:t>28</a:t>
            </a:fld>
            <a:endParaRPr lang="it-IT"/>
          </a:p>
        </p:txBody>
      </p:sp>
    </p:spTree>
    <p:extLst>
      <p:ext uri="{BB962C8B-B14F-4D97-AF65-F5344CB8AC3E}">
        <p14:creationId xmlns:p14="http://schemas.microsoft.com/office/powerpoint/2010/main" val="1778855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798673D-9ED4-4F1B-8F4B-0E40AECC4456}" type="slidenum">
              <a:rPr lang="it-IT" altLang="it-IT"/>
              <a:pPr/>
              <a:t>29</a:t>
            </a:fld>
            <a:endParaRPr lang="it-IT" altLang="it-IT"/>
          </a:p>
        </p:txBody>
      </p:sp>
      <p:sp>
        <p:nvSpPr>
          <p:cNvPr id="59393"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76107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F000CF1-D996-4A5A-8B38-B72BD31F50B3}" type="slidenum">
              <a:rPr lang="it-IT" altLang="it-IT"/>
              <a:pPr/>
              <a:t>30</a:t>
            </a:fld>
            <a:endParaRPr lang="it-IT" altLang="it-IT"/>
          </a:p>
        </p:txBody>
      </p:sp>
      <p:sp>
        <p:nvSpPr>
          <p:cNvPr id="6041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0310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628BDFE-BF23-49AD-9ABE-804F74A5BE5F}" type="slidenum">
              <a:rPr lang="it-IT" altLang="it-IT"/>
              <a:pPr/>
              <a:t>31</a:t>
            </a:fld>
            <a:endParaRPr lang="it-IT" altLang="it-IT"/>
          </a:p>
        </p:txBody>
      </p:sp>
      <p:sp>
        <p:nvSpPr>
          <p:cNvPr id="61441"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it-IT" altLang="it-IT" dirty="0" err="1"/>
              <a:t>Malala</a:t>
            </a:r>
            <a:r>
              <a:rPr lang="it-IT" altLang="it-IT" dirty="0"/>
              <a:t> </a:t>
            </a:r>
            <a:r>
              <a:rPr lang="it-IT" altLang="it-IT" dirty="0" err="1"/>
              <a:t>Yousafzai</a:t>
            </a:r>
            <a:r>
              <a:rPr lang="it-IT" altLang="it-IT" dirty="0"/>
              <a:t> è una ragazza pakistana che si batte da tempo</a:t>
            </a:r>
          </a:p>
          <a:p>
            <a:r>
              <a:rPr lang="it-IT" altLang="it-IT" dirty="0"/>
              <a:t> per i diritti civili e il diritto all’istruzione delle ragazze nei paesi musulmani, </a:t>
            </a:r>
          </a:p>
          <a:p>
            <a:r>
              <a:rPr lang="it-IT" altLang="it-IT" dirty="0"/>
              <a:t>e ha vinto nel 2014 il premio Nobel per la Pace.</a:t>
            </a:r>
          </a:p>
          <a:p>
            <a:r>
              <a:rPr lang="it-IT" altLang="it-IT" dirty="0"/>
              <a:t>È diventata molto conosciuta in seguito all’attacco subito nel 2012,</a:t>
            </a:r>
          </a:p>
          <a:p>
            <a:r>
              <a:rPr lang="it-IT" altLang="it-IT" dirty="0"/>
              <a:t> quando fu colpita alla testa da un colpo di pistola sparato da un talebano,</a:t>
            </a:r>
          </a:p>
          <a:p>
            <a:r>
              <a:rPr lang="it-IT" altLang="it-IT" dirty="0"/>
              <a:t> mentre stava tornando a casa da scuola. Tre anni prima aveva scritto un testo </a:t>
            </a:r>
          </a:p>
          <a:p>
            <a:r>
              <a:rPr lang="it-IT" altLang="it-IT" dirty="0"/>
              <a:t>raccontando il caos della città in cui viveva e i roghi delle scuole femminili </a:t>
            </a:r>
          </a:p>
          <a:p>
            <a:r>
              <a:rPr lang="it-IT" altLang="it-IT" dirty="0"/>
              <a:t>da parte dei talebani.</a:t>
            </a:r>
          </a:p>
          <a:p>
            <a:r>
              <a:rPr lang="it-IT" dirty="0"/>
              <a:t>Nel 2013 ha tenuto un discorso durante l’Assemblea della gioventù delle </a:t>
            </a:r>
          </a:p>
          <a:p>
            <a:r>
              <a:rPr lang="it-IT" dirty="0"/>
              <a:t>Nazioni Unite, a New York. Davanti all’assemblea, </a:t>
            </a:r>
            <a:r>
              <a:rPr lang="it-IT" dirty="0" err="1"/>
              <a:t>Malala</a:t>
            </a:r>
            <a:r>
              <a:rPr lang="it-IT" dirty="0"/>
              <a:t> ha spiegato</a:t>
            </a:r>
          </a:p>
          <a:p>
            <a:r>
              <a:rPr lang="it-IT" dirty="0"/>
              <a:t> che </a:t>
            </a:r>
            <a:r>
              <a:rPr lang="it-IT" b="1" dirty="0"/>
              <a:t>i libri e le penne sono le armi più potenti </a:t>
            </a:r>
            <a:r>
              <a:rPr lang="it-IT" dirty="0"/>
              <a:t>e che </a:t>
            </a:r>
            <a:r>
              <a:rPr lang="it-IT" b="1" dirty="0"/>
              <a:t>l’educazione è l’unica soluzione</a:t>
            </a:r>
            <a:r>
              <a:rPr lang="it-IT" dirty="0"/>
              <a:t>.</a:t>
            </a:r>
          </a:p>
          <a:p>
            <a:r>
              <a:rPr lang="it-IT" dirty="0"/>
              <a:t> </a:t>
            </a:r>
            <a:r>
              <a:rPr lang="it-IT" dirty="0" err="1"/>
              <a:t>Malala</a:t>
            </a:r>
            <a:r>
              <a:rPr lang="it-IT" dirty="0"/>
              <a:t> </a:t>
            </a:r>
            <a:r>
              <a:rPr lang="it-IT" dirty="0" err="1"/>
              <a:t>Yousafzai</a:t>
            </a:r>
            <a:r>
              <a:rPr lang="it-IT" dirty="0"/>
              <a:t> è la persona più giovane a essere mai stata insignita </a:t>
            </a:r>
          </a:p>
          <a:p>
            <a:r>
              <a:rPr lang="it-IT" dirty="0"/>
              <a:t>di un premio Nobel. </a:t>
            </a:r>
            <a:endParaRPr lang="it-IT" altLang="it-IT" dirty="0"/>
          </a:p>
        </p:txBody>
      </p:sp>
    </p:spTree>
    <p:extLst>
      <p:ext uri="{BB962C8B-B14F-4D97-AF65-F5344CB8AC3E}">
        <p14:creationId xmlns:p14="http://schemas.microsoft.com/office/powerpoint/2010/main" val="1808138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2014BB6-7B0C-4979-A640-83629E9F9FAA}" type="slidenum">
              <a:rPr lang="it-IT" altLang="it-IT"/>
              <a:pPr/>
              <a:t>32</a:t>
            </a:fld>
            <a:endParaRPr lang="it-IT" altLang="it-IT"/>
          </a:p>
        </p:txBody>
      </p:sp>
      <p:sp>
        <p:nvSpPr>
          <p:cNvPr id="62465"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15662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E6F2AC1-B27A-4C66-9A89-AAA2DDFA9DAE}" type="slidenum">
              <a:rPr lang="it-IT" altLang="it-IT"/>
              <a:pPr/>
              <a:t>33</a:t>
            </a:fld>
            <a:endParaRPr lang="it-IT" altLang="it-IT"/>
          </a:p>
        </p:txBody>
      </p:sp>
      <p:sp>
        <p:nvSpPr>
          <p:cNvPr id="63489"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19903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05C6E5A-18A5-43A1-90E4-2AC45FA2B506}" type="slidenum">
              <a:rPr lang="it-IT" altLang="it-IT"/>
              <a:pPr/>
              <a:t>34</a:t>
            </a:fld>
            <a:endParaRPr lang="it-IT" altLang="it-IT"/>
          </a:p>
        </p:txBody>
      </p:sp>
      <p:sp>
        <p:nvSpPr>
          <p:cNvPr id="64513"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149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 sviluppo sostenibile si inizia a parlare ufficialmente nel 1987, con il rapporto </a:t>
            </a:r>
            <a:r>
              <a:rPr lang="it-IT" dirty="0" err="1"/>
              <a:t>Rapporto</a:t>
            </a:r>
            <a:r>
              <a:rPr lang="it-IT" dirty="0"/>
              <a:t> della Commissione Mondiale su Ambiente e Sviluppo (meglio</a:t>
            </a:r>
          </a:p>
          <a:p>
            <a:r>
              <a:rPr lang="it-IT" dirty="0"/>
              <a:t>nota come Commissione </a:t>
            </a:r>
            <a:r>
              <a:rPr lang="it-IT" dirty="0" err="1"/>
              <a:t>Brundtland</a:t>
            </a:r>
            <a:r>
              <a:rPr lang="it-IT" dirty="0"/>
              <a:t>) </a:t>
            </a:r>
            <a:r>
              <a:rPr lang="it-IT" dirty="0" err="1"/>
              <a:t>Our</a:t>
            </a:r>
            <a:r>
              <a:rPr lang="it-IT" dirty="0"/>
              <a:t> Common Future. Il nome venne dato dalla coordinatrice </a:t>
            </a:r>
            <a:r>
              <a:rPr lang="it-IT" dirty="0" err="1"/>
              <a:t>Gro</a:t>
            </a:r>
            <a:r>
              <a:rPr lang="it-IT" dirty="0"/>
              <a:t> Harlem </a:t>
            </a:r>
            <a:r>
              <a:rPr lang="it-IT" dirty="0" err="1"/>
              <a:t>Brundtland</a:t>
            </a:r>
            <a:r>
              <a:rPr lang="it-IT" dirty="0"/>
              <a:t>, che in quell'anno era presidente del WCED e aveva commissionato il rapporto.</a:t>
            </a:r>
          </a:p>
          <a:p>
            <a:endParaRPr lang="it-IT" dirty="0"/>
          </a:p>
          <a:p>
            <a:r>
              <a:rPr lang="it-IT" dirty="0"/>
              <a:t>A partire dagli anni '70 la progressiva presa di coscienza delle problematiche ambientali ha dato origine a un ampio dibattito sul futuro del pianeta.</a:t>
            </a:r>
          </a:p>
          <a:p>
            <a:r>
              <a:rPr lang="it-IT" dirty="0"/>
              <a:t>Tale dibattito ha coinvolto organizzazioni internazionali, movimenti di opinione, governi e studiosi approdando al concetto di </a:t>
            </a:r>
            <a:r>
              <a:rPr lang="it-IT" b="1" dirty="0"/>
              <a:t>sviluppo sostenibile</a:t>
            </a:r>
            <a:r>
              <a:rPr lang="it-IT" dirty="0"/>
              <a:t>: "</a:t>
            </a:r>
            <a:r>
              <a:rPr lang="it-IT" i="1" dirty="0"/>
              <a:t>lo sviluppo che è in grado di soddisfare i bisogni delle generazioni attuali senza compromettere la possibilità che le generazioni future riescano a soddisfare i propri</a:t>
            </a:r>
            <a:r>
              <a:rPr lang="it-IT" dirty="0"/>
              <a:t>" (</a:t>
            </a:r>
            <a:r>
              <a:rPr lang="it-IT" dirty="0" err="1"/>
              <a:t>Gro</a:t>
            </a:r>
            <a:r>
              <a:rPr lang="it-IT" dirty="0"/>
              <a:t> Harlem </a:t>
            </a:r>
            <a:r>
              <a:rPr lang="it-IT" dirty="0" err="1"/>
              <a:t>Brundtland</a:t>
            </a:r>
            <a:r>
              <a:rPr lang="it-IT" dirty="0"/>
              <a:t>, 1987).</a:t>
            </a:r>
          </a:p>
          <a:p>
            <a:endParaRPr lang="it-IT" dirty="0"/>
          </a:p>
        </p:txBody>
      </p:sp>
      <p:sp>
        <p:nvSpPr>
          <p:cNvPr id="4" name="Segnaposto numero diapositiva 3"/>
          <p:cNvSpPr>
            <a:spLocks noGrp="1"/>
          </p:cNvSpPr>
          <p:nvPr>
            <p:ph type="sldNum" sz="quarter" idx="10"/>
          </p:nvPr>
        </p:nvSpPr>
        <p:spPr/>
        <p:txBody>
          <a:bodyPr/>
          <a:lstStyle/>
          <a:p>
            <a:fld id="{C0026C42-F2D0-4857-8F1C-DA719D606A87}" type="slidenum">
              <a:rPr lang="it-IT" smtClean="0"/>
              <a:t>3</a:t>
            </a:fld>
            <a:endParaRPr lang="it-IT"/>
          </a:p>
        </p:txBody>
      </p:sp>
    </p:spTree>
    <p:extLst>
      <p:ext uri="{BB962C8B-B14F-4D97-AF65-F5344CB8AC3E}">
        <p14:creationId xmlns:p14="http://schemas.microsoft.com/office/powerpoint/2010/main" val="404102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C4A12B3-A4DE-4F3E-B691-FDE053F4D2B1}" type="slidenum">
              <a:rPr lang="it-IT" altLang="it-IT"/>
              <a:pPr/>
              <a:t>35</a:t>
            </a:fld>
            <a:endParaRPr lang="it-IT" altLang="it-IT"/>
          </a:p>
        </p:txBody>
      </p:sp>
      <p:sp>
        <p:nvSpPr>
          <p:cNvPr id="6553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6793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E97679E-3E41-4F05-BB10-0872E546CAD0}" type="slidenum">
              <a:rPr lang="it-IT" altLang="it-IT"/>
              <a:pPr/>
              <a:t>36</a:t>
            </a:fld>
            <a:endParaRPr lang="it-IT" altLang="it-IT"/>
          </a:p>
        </p:txBody>
      </p:sp>
      <p:sp>
        <p:nvSpPr>
          <p:cNvPr id="66561"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88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BAB6E8C-7072-46DE-8E0A-D6C91B3B6681}" type="slidenum">
              <a:rPr lang="it-IT" altLang="it-IT"/>
              <a:pPr/>
              <a:t>37</a:t>
            </a:fld>
            <a:endParaRPr lang="it-IT" altLang="it-IT"/>
          </a:p>
        </p:txBody>
      </p:sp>
      <p:sp>
        <p:nvSpPr>
          <p:cNvPr id="67585"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8146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B850B8C-0838-44B3-8C51-C24FD8B11C95}" type="slidenum">
              <a:rPr lang="it-IT" altLang="it-IT"/>
              <a:pPr/>
              <a:t>42</a:t>
            </a:fld>
            <a:endParaRPr lang="it-IT" altLang="it-IT"/>
          </a:p>
        </p:txBody>
      </p:sp>
      <p:sp>
        <p:nvSpPr>
          <p:cNvPr id="68609"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0667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81517A4-2575-422E-A66D-EF9907BE1C68}" type="slidenum">
              <a:rPr lang="it-IT" altLang="it-IT"/>
              <a:pPr/>
              <a:t>43</a:t>
            </a:fld>
            <a:endParaRPr lang="it-IT" altLang="it-IT"/>
          </a:p>
        </p:txBody>
      </p:sp>
      <p:sp>
        <p:nvSpPr>
          <p:cNvPr id="69633"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39036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DE77A-589F-45C9-A911-FC2A61020DB2}" type="slidenum">
              <a:rPr lang="it-IT" altLang="it-IT"/>
              <a:pPr/>
              <a:t>44</a:t>
            </a:fld>
            <a:endParaRPr lang="it-IT" altLang="it-IT"/>
          </a:p>
        </p:txBody>
      </p:sp>
      <p:sp>
        <p:nvSpPr>
          <p:cNvPr id="7065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89237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2DA8DA0-1DCF-4934-9BD2-D8D72010A373}" type="slidenum">
              <a:rPr lang="it-IT" altLang="it-IT"/>
              <a:pPr/>
              <a:t>45</a:t>
            </a:fld>
            <a:endParaRPr lang="it-IT" altLang="it-IT"/>
          </a:p>
        </p:txBody>
      </p:sp>
      <p:sp>
        <p:nvSpPr>
          <p:cNvPr id="71681"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59915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C60143B-1D70-4378-85EF-E17ADF1F9E20}" type="slidenum">
              <a:rPr lang="it-IT" altLang="it-IT"/>
              <a:pPr/>
              <a:t>46</a:t>
            </a:fld>
            <a:endParaRPr lang="it-IT" altLang="it-IT"/>
          </a:p>
        </p:txBody>
      </p:sp>
      <p:sp>
        <p:nvSpPr>
          <p:cNvPr id="72705"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83561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1ED78E5-5998-4424-A311-647FF34D2BFE}" type="slidenum">
              <a:rPr lang="it-IT" altLang="it-IT"/>
              <a:pPr/>
              <a:t>47</a:t>
            </a:fld>
            <a:endParaRPr lang="it-IT" altLang="it-IT"/>
          </a:p>
        </p:txBody>
      </p:sp>
      <p:sp>
        <p:nvSpPr>
          <p:cNvPr id="73729"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08822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8C225CC-D1BE-4B8D-BC5F-5B24DAD60EB7}" type="slidenum">
              <a:rPr lang="it-IT" altLang="it-IT"/>
              <a:pPr/>
              <a:t>48</a:t>
            </a:fld>
            <a:endParaRPr lang="it-IT" altLang="it-IT"/>
          </a:p>
        </p:txBody>
      </p:sp>
      <p:sp>
        <p:nvSpPr>
          <p:cNvPr id="74753"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7687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0026C42-F2D0-4857-8F1C-DA719D606A87}" type="slidenum">
              <a:rPr lang="it-IT" smtClean="0"/>
              <a:t>5</a:t>
            </a:fld>
            <a:endParaRPr lang="it-IT"/>
          </a:p>
        </p:txBody>
      </p:sp>
      <p:pic>
        <p:nvPicPr>
          <p:cNvPr id="5" name="Immagine 4"/>
          <p:cNvPicPr>
            <a:picLocks noChangeAspect="1"/>
          </p:cNvPicPr>
          <p:nvPr/>
        </p:nvPicPr>
        <p:blipFill rotWithShape="1">
          <a:blip r:embed="rId3"/>
          <a:srcRect l="15860" t="27987" r="16078" b="18830"/>
          <a:stretch/>
        </p:blipFill>
        <p:spPr>
          <a:xfrm>
            <a:off x="1086810" y="5724795"/>
            <a:ext cx="4631994" cy="2037094"/>
          </a:xfrm>
          <a:prstGeom prst="rect">
            <a:avLst/>
          </a:prstGeom>
        </p:spPr>
      </p:pic>
    </p:spTree>
    <p:extLst>
      <p:ext uri="{BB962C8B-B14F-4D97-AF65-F5344CB8AC3E}">
        <p14:creationId xmlns:p14="http://schemas.microsoft.com/office/powerpoint/2010/main" val="96148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707531B-A3FE-42AC-B327-C2C8F9AE2DF9}" type="slidenum">
              <a:rPr lang="it-IT" altLang="it-IT"/>
              <a:pPr/>
              <a:t>50</a:t>
            </a:fld>
            <a:endParaRPr lang="it-IT" altLang="it-IT"/>
          </a:p>
        </p:txBody>
      </p:sp>
      <p:sp>
        <p:nvSpPr>
          <p:cNvPr id="7577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80244" y="4723170"/>
            <a:ext cx="5443537" cy="44750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68884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Il Rapporto </a:t>
            </a:r>
            <a:r>
              <a:rPr lang="it-IT" sz="1200" b="0" i="0" kern="1200" dirty="0" err="1">
                <a:solidFill>
                  <a:schemeClr val="tx1"/>
                </a:solidFill>
                <a:effectLst/>
                <a:latin typeface="+mn-lt"/>
                <a:ea typeface="+mn-ea"/>
                <a:cs typeface="+mn-cs"/>
              </a:rPr>
              <a:t>ASviS</a:t>
            </a:r>
            <a:r>
              <a:rPr lang="it-IT" sz="1200" b="0" i="0" kern="1200" dirty="0">
                <a:solidFill>
                  <a:schemeClr val="tx1"/>
                </a:solidFill>
                <a:effectLst/>
                <a:latin typeface="+mn-lt"/>
                <a:ea typeface="+mn-ea"/>
                <a:cs typeface="+mn-cs"/>
              </a:rPr>
              <a:t> rappresenta la pubblicazione principale dell’Alleanza per il raggiungimento degli Obiettivi di sviluppo sostenibile in Italia. Il Rapporto, oltre a fornire aggiornamenti sull’impegno della comunità internazionale per l’attuazione dell’</a:t>
            </a:r>
            <a:r>
              <a:rPr lang="it-IT" sz="1200" b="0" i="0" u="none" strike="noStrike" kern="1200" dirty="0">
                <a:solidFill>
                  <a:schemeClr val="tx1"/>
                </a:solidFill>
                <a:effectLst/>
                <a:latin typeface="+mn-lt"/>
                <a:ea typeface="+mn-ea"/>
                <a:cs typeface="+mn-cs"/>
                <a:hlinkClick r:id="rId3"/>
              </a:rPr>
              <a:t>Agenda 2030</a:t>
            </a:r>
            <a:r>
              <a:rPr lang="it-IT" sz="1200" b="0" i="0" kern="1200" dirty="0">
                <a:solidFill>
                  <a:schemeClr val="tx1"/>
                </a:solidFill>
                <a:effectLst/>
                <a:latin typeface="+mn-lt"/>
                <a:ea typeface="+mn-ea"/>
                <a:cs typeface="+mn-cs"/>
              </a:rPr>
              <a:t> per lo sviluppo sostenibile dell’Onu, sottoscritta dai Governi di 193 Paesi il 25 settembre del 2015, si focalizza sul contesto nazionale, articolandosi su due piani:</a:t>
            </a:r>
          </a:p>
          <a:p>
            <a:r>
              <a:rPr lang="it-IT" sz="1200" b="0" i="0" kern="1200" dirty="0">
                <a:solidFill>
                  <a:schemeClr val="tx1"/>
                </a:solidFill>
                <a:effectLst/>
                <a:latin typeface="+mn-lt"/>
                <a:ea typeface="+mn-ea"/>
                <a:cs typeface="+mn-cs"/>
              </a:rPr>
              <a:t>un’analisi sullo stato di avanzamento del nostro Paese rispetto all’attuazione dell’Agenda 2030 e ai 17 Obiettivi di sviluppo sostenibile (</a:t>
            </a:r>
            <a:r>
              <a:rPr lang="it-IT" sz="1200" b="0" i="1" kern="1200" dirty="0" err="1">
                <a:solidFill>
                  <a:schemeClr val="tx1"/>
                </a:solidFill>
                <a:effectLst/>
                <a:latin typeface="+mn-lt"/>
                <a:ea typeface="+mn-ea"/>
                <a:cs typeface="+mn-cs"/>
              </a:rPr>
              <a:t>Sustainable</a:t>
            </a:r>
            <a:r>
              <a:rPr lang="it-IT" sz="1200" b="0" i="1" kern="1200" dirty="0">
                <a:solidFill>
                  <a:schemeClr val="tx1"/>
                </a:solidFill>
                <a:effectLst/>
                <a:latin typeface="+mn-lt"/>
                <a:ea typeface="+mn-ea"/>
                <a:cs typeface="+mn-cs"/>
              </a:rPr>
              <a:t> Development </a:t>
            </a:r>
            <a:r>
              <a:rPr lang="it-IT" sz="1200" b="0" i="1" kern="1200" dirty="0" err="1">
                <a:solidFill>
                  <a:schemeClr val="tx1"/>
                </a:solidFill>
                <a:effectLst/>
                <a:latin typeface="+mn-lt"/>
                <a:ea typeface="+mn-ea"/>
                <a:cs typeface="+mn-cs"/>
              </a:rPr>
              <a:t>Goals</a:t>
            </a:r>
            <a:r>
              <a:rPr lang="it-IT" sz="1200" b="0" i="0" kern="1200" dirty="0">
                <a:solidFill>
                  <a:schemeClr val="tx1"/>
                </a:solidFill>
                <a:effectLst/>
                <a:latin typeface="+mn-lt"/>
                <a:ea typeface="+mn-ea"/>
                <a:cs typeface="+mn-cs"/>
              </a:rPr>
              <a:t> - </a:t>
            </a:r>
            <a:r>
              <a:rPr lang="it-IT" sz="1200" b="0" i="0" kern="1200" dirty="0" err="1">
                <a:solidFill>
                  <a:schemeClr val="tx1"/>
                </a:solidFill>
                <a:effectLst/>
                <a:latin typeface="+mn-lt"/>
                <a:ea typeface="+mn-ea"/>
                <a:cs typeface="+mn-cs"/>
              </a:rPr>
              <a:t>SDGs</a:t>
            </a:r>
            <a:r>
              <a:rPr lang="it-IT" sz="1200" b="0" i="0" kern="1200" dirty="0">
                <a:solidFill>
                  <a:schemeClr val="tx1"/>
                </a:solidFill>
                <a:effectLst/>
                <a:latin typeface="+mn-lt"/>
                <a:ea typeface="+mn-ea"/>
                <a:cs typeface="+mn-cs"/>
              </a:rPr>
              <a:t>), sia a livello macro relativa agli impegni del Governo e della società italiana, sia a livello micro con un’analisi approfondita per singolo Goal;</a:t>
            </a:r>
          </a:p>
          <a:p>
            <a:r>
              <a:rPr lang="it-IT" sz="1200" b="0" i="0" kern="1200" dirty="0">
                <a:solidFill>
                  <a:schemeClr val="tx1"/>
                </a:solidFill>
                <a:effectLst/>
                <a:latin typeface="+mn-lt"/>
                <a:ea typeface="+mn-ea"/>
                <a:cs typeface="+mn-cs"/>
              </a:rPr>
              <a:t>un quadro organico di raccomandazioni di policy, da sottoporre ai vertici, per segnalare gli ambiti in cui bisogna intervenire per assicurare la sostenibilità economica, sociale e ambientale del nostro modello di sviluppo e influenzare in questo modo le strategie e le attività del Governo.</a:t>
            </a:r>
          </a:p>
          <a:p>
            <a:endParaRPr lang="it-IT" dirty="0"/>
          </a:p>
        </p:txBody>
      </p:sp>
      <p:sp>
        <p:nvSpPr>
          <p:cNvPr id="4" name="Segnaposto numero diapositiva 3"/>
          <p:cNvSpPr>
            <a:spLocks noGrp="1"/>
          </p:cNvSpPr>
          <p:nvPr>
            <p:ph type="sldNum" sz="quarter" idx="10"/>
          </p:nvPr>
        </p:nvSpPr>
        <p:spPr/>
        <p:txBody>
          <a:bodyPr/>
          <a:lstStyle/>
          <a:p>
            <a:fld id="{C0026C42-F2D0-4857-8F1C-DA719D606A87}" type="slidenum">
              <a:rPr lang="it-IT" smtClean="0"/>
              <a:t>56</a:t>
            </a:fld>
            <a:endParaRPr lang="it-IT"/>
          </a:p>
        </p:txBody>
      </p:sp>
    </p:spTree>
    <p:extLst>
      <p:ext uri="{BB962C8B-B14F-4D97-AF65-F5344CB8AC3E}">
        <p14:creationId xmlns:p14="http://schemas.microsoft.com/office/powerpoint/2010/main" val="3932746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0026C42-F2D0-4857-8F1C-DA719D606A87}" type="slidenum">
              <a:rPr lang="it-IT" smtClean="0"/>
              <a:t>57</a:t>
            </a:fld>
            <a:endParaRPr lang="it-IT"/>
          </a:p>
        </p:txBody>
      </p:sp>
    </p:spTree>
    <p:extLst>
      <p:ext uri="{BB962C8B-B14F-4D97-AF65-F5344CB8AC3E}">
        <p14:creationId xmlns:p14="http://schemas.microsoft.com/office/powerpoint/2010/main" val="161126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Italia la speranza di vita è di 82 anni (oltre la media europea che è di circa 77 anni)</a:t>
            </a:r>
          </a:p>
          <a:p>
            <a:r>
              <a:rPr lang="it-IT" dirty="0"/>
              <a:t>In Africa è di 60 anni</a:t>
            </a:r>
          </a:p>
          <a:p>
            <a:endParaRPr lang="it-IT" dirty="0"/>
          </a:p>
          <a:p>
            <a:r>
              <a:rPr lang="it-IT" i="1" dirty="0"/>
              <a:t>In Campania l’aspettativa di vita è in media tre anni inferiore rispetto a Trento e in Italia se si è laureati si vive fino a cinque anni in più e si riduce il tasso delle malattie croniche, dice il rapporto “Le disuguaglianze di salute in Italia”.</a:t>
            </a:r>
          </a:p>
          <a:p>
            <a:endParaRPr lang="it-IT" dirty="0"/>
          </a:p>
          <a:p>
            <a:endParaRPr lang="it-IT" dirty="0"/>
          </a:p>
        </p:txBody>
      </p:sp>
      <p:sp>
        <p:nvSpPr>
          <p:cNvPr id="4" name="Segnaposto numero diapositiva 3"/>
          <p:cNvSpPr>
            <a:spLocks noGrp="1"/>
          </p:cNvSpPr>
          <p:nvPr>
            <p:ph type="sldNum" sz="quarter" idx="10"/>
          </p:nvPr>
        </p:nvSpPr>
        <p:spPr/>
        <p:txBody>
          <a:bodyPr/>
          <a:lstStyle/>
          <a:p>
            <a:fld id="{C0026C42-F2D0-4857-8F1C-DA719D606A87}" type="slidenum">
              <a:rPr lang="it-IT" smtClean="0"/>
              <a:t>6</a:t>
            </a:fld>
            <a:endParaRPr lang="it-IT"/>
          </a:p>
        </p:txBody>
      </p:sp>
    </p:spTree>
    <p:extLst>
      <p:ext uri="{BB962C8B-B14F-4D97-AF65-F5344CB8AC3E}">
        <p14:creationId xmlns:p14="http://schemas.microsoft.com/office/powerpoint/2010/main" val="725149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40% della popolazione mondiale soffre di scarsità d’acqua</a:t>
            </a:r>
          </a:p>
        </p:txBody>
      </p:sp>
      <p:sp>
        <p:nvSpPr>
          <p:cNvPr id="4" name="Segnaposto numero diapositiva 3"/>
          <p:cNvSpPr>
            <a:spLocks noGrp="1"/>
          </p:cNvSpPr>
          <p:nvPr>
            <p:ph type="sldNum" sz="quarter" idx="10"/>
          </p:nvPr>
        </p:nvSpPr>
        <p:spPr/>
        <p:txBody>
          <a:bodyPr/>
          <a:lstStyle/>
          <a:p>
            <a:fld id="{C0026C42-F2D0-4857-8F1C-DA719D606A87}" type="slidenum">
              <a:rPr lang="it-IT" smtClean="0"/>
              <a:t>7</a:t>
            </a:fld>
            <a:endParaRPr lang="it-IT"/>
          </a:p>
        </p:txBody>
      </p:sp>
      <p:pic>
        <p:nvPicPr>
          <p:cNvPr id="5" name="Immagine 4"/>
          <p:cNvPicPr>
            <a:picLocks noChangeAspect="1"/>
          </p:cNvPicPr>
          <p:nvPr/>
        </p:nvPicPr>
        <p:blipFill rotWithShape="1">
          <a:blip r:embed="rId3"/>
          <a:srcRect l="18093" t="27954" r="18062" b="27787"/>
          <a:stretch/>
        </p:blipFill>
        <p:spPr>
          <a:xfrm>
            <a:off x="1230279" y="6220655"/>
            <a:ext cx="4345057" cy="1695300"/>
          </a:xfrm>
          <a:prstGeom prst="rect">
            <a:avLst/>
          </a:prstGeom>
        </p:spPr>
      </p:pic>
    </p:spTree>
    <p:extLst>
      <p:ext uri="{BB962C8B-B14F-4D97-AF65-F5344CB8AC3E}">
        <p14:creationId xmlns:p14="http://schemas.microsoft.com/office/powerpoint/2010/main" val="14530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0026C42-F2D0-4857-8F1C-DA719D606A87}" type="slidenum">
              <a:rPr lang="it-IT" smtClean="0"/>
              <a:t>8</a:t>
            </a:fld>
            <a:endParaRPr lang="it-IT"/>
          </a:p>
        </p:txBody>
      </p:sp>
    </p:spTree>
    <p:extLst>
      <p:ext uri="{BB962C8B-B14F-4D97-AF65-F5344CB8AC3E}">
        <p14:creationId xmlns:p14="http://schemas.microsoft.com/office/powerpoint/2010/main" val="254120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livello di istruzione soddisfacente si associa, di norma, a un minor rischio di povertà, a un’alimentazione più sana, a una più elevata speranza di vita, a una maggiore sensibilità nei confronti delle tematiche ambientali, e così via. </a:t>
            </a:r>
          </a:p>
          <a:p>
            <a:endParaRPr lang="it-IT" dirty="0"/>
          </a:p>
          <a:p>
            <a:r>
              <a:rPr lang="it-IT" dirty="0"/>
              <a:t>In Italia il 15% dei giovani abbandona precocemente gli studi.</a:t>
            </a:r>
          </a:p>
          <a:p>
            <a:r>
              <a:rPr lang="it-IT" dirty="0"/>
              <a:t>In Italia il 25% della popolazione tra i 30 e i 34 anni ha completato gli studi universitari a fronte del 39% della media europea</a:t>
            </a:r>
          </a:p>
        </p:txBody>
      </p:sp>
      <p:sp>
        <p:nvSpPr>
          <p:cNvPr id="4" name="Segnaposto numero diapositiva 3"/>
          <p:cNvSpPr>
            <a:spLocks noGrp="1"/>
          </p:cNvSpPr>
          <p:nvPr>
            <p:ph type="sldNum" sz="quarter" idx="10"/>
          </p:nvPr>
        </p:nvSpPr>
        <p:spPr/>
        <p:txBody>
          <a:bodyPr/>
          <a:lstStyle/>
          <a:p>
            <a:fld id="{C0026C42-F2D0-4857-8F1C-DA719D606A87}" type="slidenum">
              <a:rPr lang="it-IT" smtClean="0"/>
              <a:t>9</a:t>
            </a:fld>
            <a:endParaRPr lang="it-IT"/>
          </a:p>
        </p:txBody>
      </p:sp>
    </p:spTree>
    <p:extLst>
      <p:ext uri="{BB962C8B-B14F-4D97-AF65-F5344CB8AC3E}">
        <p14:creationId xmlns:p14="http://schemas.microsoft.com/office/powerpoint/2010/main" val="247229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http://popstats.unhcr.org/en/overview#_ga=2.205757075.1439261723.1522064433-245551176.1522064433</a:t>
            </a:r>
          </a:p>
          <a:p>
            <a:r>
              <a:rPr lang="it-IT" dirty="0"/>
              <a:t>file:///C:/Users/Marilena/Downloads/ConflictBarometer_2017.pdf</a:t>
            </a:r>
          </a:p>
        </p:txBody>
      </p:sp>
      <p:sp>
        <p:nvSpPr>
          <p:cNvPr id="4" name="Segnaposto numero diapositiva 3"/>
          <p:cNvSpPr>
            <a:spLocks noGrp="1"/>
          </p:cNvSpPr>
          <p:nvPr>
            <p:ph type="sldNum" sz="quarter" idx="10"/>
          </p:nvPr>
        </p:nvSpPr>
        <p:spPr/>
        <p:txBody>
          <a:bodyPr/>
          <a:lstStyle/>
          <a:p>
            <a:fld id="{C0026C42-F2D0-4857-8F1C-DA719D606A87}" type="slidenum">
              <a:rPr lang="it-IT" smtClean="0"/>
              <a:t>10</a:t>
            </a:fld>
            <a:endParaRPr lang="it-IT"/>
          </a:p>
        </p:txBody>
      </p:sp>
    </p:spTree>
    <p:extLst>
      <p:ext uri="{BB962C8B-B14F-4D97-AF65-F5344CB8AC3E}">
        <p14:creationId xmlns:p14="http://schemas.microsoft.com/office/powerpoint/2010/main" val="2860449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striscia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2286000"/>
            <a:ext cx="7772400" cy="1143000"/>
          </a:xfrm>
        </p:spPr>
        <p:txBody>
          <a:bodyPr/>
          <a:lstStyle>
            <a:lvl1pPr>
              <a:defRPr/>
            </a:lvl1pPr>
          </a:lstStyle>
          <a:p>
            <a:pPr lvl="0"/>
            <a:r>
              <a:rPr lang="it-IT" altLang="it-IT" noProof="0"/>
              <a:t>Fare clic per modificare stile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it-IT" altLang="it-IT" noProof="0"/>
              <a:t>Fare clic per modificare lo stile del sottotitolo dello schema</a:t>
            </a:r>
          </a:p>
        </p:txBody>
      </p:sp>
      <p:sp>
        <p:nvSpPr>
          <p:cNvPr id="5" name="Date Placeholder 4"/>
          <p:cNvSpPr>
            <a:spLocks noGrp="1" noChangeArrowheads="1"/>
          </p:cNvSpPr>
          <p:nvPr>
            <p:ph type="dt" sz="half" idx="10"/>
          </p:nvPr>
        </p:nvSpPr>
        <p:spPr bwMode="auto">
          <a:xfrm>
            <a:off x="685800" y="6248400"/>
            <a:ext cx="1905000" cy="4572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ea typeface="ＭＳ Ｐゴシック" panose="020B0600070205080204" pitchFamily="34" charset="-128"/>
                <a:cs typeface="+mn-cs"/>
              </a:defRPr>
            </a:lvl1pPr>
          </a:lstStyle>
          <a:p>
            <a:pPr eaLnBrk="0" fontAlgn="base" hangingPunct="0">
              <a:spcBef>
                <a:spcPct val="0"/>
              </a:spcBef>
              <a:spcAft>
                <a:spcPct val="0"/>
              </a:spcAft>
              <a:defRPr/>
            </a:pPr>
            <a:endParaRPr lang="it-IT" altLang="it-IT">
              <a:solidFill>
                <a:srgbClr val="000000"/>
              </a:solidFill>
            </a:endParaRPr>
          </a:p>
        </p:txBody>
      </p:sp>
      <p:sp>
        <p:nvSpPr>
          <p:cNvPr id="6" name="Footer Placeholder 5"/>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a:lvl1pPr>
          </a:lstStyle>
          <a:p>
            <a:pPr>
              <a:defRPr/>
            </a:pPr>
            <a:endParaRPr lang="it-IT" altLang="it-IT">
              <a:solidFill>
                <a:srgbClr val="000000"/>
              </a:solidFill>
            </a:endParaRPr>
          </a:p>
        </p:txBody>
      </p:sp>
      <p:sp>
        <p:nvSpPr>
          <p:cNvPr id="7" name="Slide Number Placeholder 6"/>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73E8E2A-D2F0-4665-94CA-F6153526113F}" type="slidenum">
              <a:rPr lang="it-IT" altLang="it-IT">
                <a:solidFill>
                  <a:srgbClr val="000000"/>
                </a:solidFill>
              </a:rPr>
              <a:pPr eaLnBrk="0" fontAlgn="base" hangingPunct="0">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1493486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spTree>
    <p:extLst>
      <p:ext uri="{BB962C8B-B14F-4D97-AF65-F5344CB8AC3E}">
        <p14:creationId xmlns:p14="http://schemas.microsoft.com/office/powerpoint/2010/main" val="169813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spTree>
    <p:extLst>
      <p:ext uri="{BB962C8B-B14F-4D97-AF65-F5344CB8AC3E}">
        <p14:creationId xmlns:p14="http://schemas.microsoft.com/office/powerpoint/2010/main" val="280028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it-IT"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96813" y="0"/>
            <a:ext cx="2288583" cy="609600"/>
          </a:xfrm>
          <a:prstGeom prst="rect">
            <a:avLst/>
          </a:prstGeom>
        </p:spPr>
      </p:pic>
    </p:spTree>
    <p:extLst>
      <p:ext uri="{BB962C8B-B14F-4D97-AF65-F5344CB8AC3E}">
        <p14:creationId xmlns:p14="http://schemas.microsoft.com/office/powerpoint/2010/main" val="341703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dirty="0"/>
              <a:t>Click to edit Master title style</a:t>
            </a:r>
            <a:endParaRPr lang="it-IT"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spTree>
    <p:extLst>
      <p:ext uri="{BB962C8B-B14F-4D97-AF65-F5344CB8AC3E}">
        <p14:creationId xmlns:p14="http://schemas.microsoft.com/office/powerpoint/2010/main" val="1680281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spTree>
    <p:extLst>
      <p:ext uri="{BB962C8B-B14F-4D97-AF65-F5344CB8AC3E}">
        <p14:creationId xmlns:p14="http://schemas.microsoft.com/office/powerpoint/2010/main" val="1256576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spTree>
    <p:extLst>
      <p:ext uri="{BB962C8B-B14F-4D97-AF65-F5344CB8AC3E}">
        <p14:creationId xmlns:p14="http://schemas.microsoft.com/office/powerpoint/2010/main" val="86681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spTree>
    <p:extLst>
      <p:ext uri="{BB962C8B-B14F-4D97-AF65-F5344CB8AC3E}">
        <p14:creationId xmlns:p14="http://schemas.microsoft.com/office/powerpoint/2010/main" val="3267096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pic>
        <p:nvPicPr>
          <p:cNvPr id="3" name="Immagin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96813" y="0"/>
            <a:ext cx="2288583" cy="609600"/>
          </a:xfrm>
          <a:prstGeom prst="rect">
            <a:avLst/>
          </a:prstGeom>
        </p:spPr>
      </p:pic>
    </p:spTree>
    <p:extLst>
      <p:ext uri="{BB962C8B-B14F-4D97-AF65-F5344CB8AC3E}">
        <p14:creationId xmlns:p14="http://schemas.microsoft.com/office/powerpoint/2010/main" val="135528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spTree>
    <p:extLst>
      <p:ext uri="{BB962C8B-B14F-4D97-AF65-F5344CB8AC3E}">
        <p14:creationId xmlns:p14="http://schemas.microsoft.com/office/powerpoint/2010/main" val="1986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it-IT" altLang="it-IT">
              <a:solidFill>
                <a:srgbClr val="000000"/>
              </a:solidFill>
            </a:endParaRPr>
          </a:p>
        </p:txBody>
      </p:sp>
    </p:spTree>
    <p:extLst>
      <p:ext uri="{BB962C8B-B14F-4D97-AF65-F5344CB8AC3E}">
        <p14:creationId xmlns:p14="http://schemas.microsoft.com/office/powerpoint/2010/main" val="166104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it-IT" altLang="it-IT"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ea typeface="ＭＳ Ｐゴシック" panose="020B0600070205080204" pitchFamily="34" charset="-128"/>
                <a:cs typeface="+mn-cs"/>
              </a:defRPr>
            </a:lvl1pPr>
          </a:lstStyle>
          <a:p>
            <a:pPr eaLnBrk="0" fontAlgn="base" hangingPunct="0">
              <a:spcBef>
                <a:spcPct val="0"/>
              </a:spcBef>
              <a:spcAft>
                <a:spcPct val="0"/>
              </a:spcAft>
              <a:defRPr/>
            </a:pPr>
            <a:endParaRPr lang="it-IT" altLang="it-IT">
              <a:solidFill>
                <a:srgbClr val="000000"/>
              </a:solidFill>
            </a:endParaRPr>
          </a:p>
        </p:txBody>
      </p:sp>
      <p:pic>
        <p:nvPicPr>
          <p:cNvPr id="1030" name="Picture 9" descr="strisciaGOAL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638" y="6172200"/>
            <a:ext cx="9067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 y="121641"/>
            <a:ext cx="2476500" cy="373659"/>
          </a:xfrm>
          <a:prstGeom prst="rect">
            <a:avLst/>
          </a:prstGeom>
        </p:spPr>
      </p:pic>
    </p:spTree>
    <p:extLst>
      <p:ext uri="{BB962C8B-B14F-4D97-AF65-F5344CB8AC3E}">
        <p14:creationId xmlns:p14="http://schemas.microsoft.com/office/powerpoint/2010/main" val="21218439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RpqVmvMCmp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un.org/sustainabledevelopment/takeac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28675" y="3409950"/>
            <a:ext cx="7772400" cy="1143000"/>
          </a:xfrm>
        </p:spPr>
        <p:txBody>
          <a:bodyPr/>
          <a:lstStyle/>
          <a:p>
            <a:r>
              <a:rPr lang="it-IT" dirty="0"/>
              <a:t>L’Agenda 2030 e gli Obiettivi di Sviluppo Sostenibile</a:t>
            </a:r>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4166" t="44999" r="34791"/>
          <a:stretch/>
        </p:blipFill>
        <p:spPr>
          <a:xfrm>
            <a:off x="1714500" y="1209675"/>
            <a:ext cx="5581650" cy="1257300"/>
          </a:xfrm>
          <a:prstGeom prst="rect">
            <a:avLst/>
          </a:prstGeom>
        </p:spPr>
      </p:pic>
    </p:spTree>
    <p:extLst>
      <p:ext uri="{BB962C8B-B14F-4D97-AF65-F5344CB8AC3E}">
        <p14:creationId xmlns:p14="http://schemas.microsoft.com/office/powerpoint/2010/main" val="3514446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isultati immagini per syria conflict 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23" y="2113663"/>
            <a:ext cx="6345805" cy="356711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953249" y="2113663"/>
            <a:ext cx="1857375" cy="1200329"/>
          </a:xfrm>
          <a:prstGeom prst="rect">
            <a:avLst/>
          </a:prstGeom>
          <a:noFill/>
        </p:spPr>
        <p:txBody>
          <a:bodyPr wrap="square" rtlCol="0">
            <a:spAutoFit/>
          </a:bodyPr>
          <a:lstStyle/>
          <a:p>
            <a:r>
              <a:rPr lang="it-IT" dirty="0"/>
              <a:t>Nel mondo sono attualmente in corso </a:t>
            </a:r>
            <a:r>
              <a:rPr lang="it-IT" b="1" dirty="0"/>
              <a:t>36 conflitti</a:t>
            </a:r>
          </a:p>
        </p:txBody>
      </p:sp>
      <p:sp>
        <p:nvSpPr>
          <p:cNvPr id="5" name="CasellaDiTesto 4"/>
          <p:cNvSpPr txBox="1"/>
          <p:nvPr/>
        </p:nvSpPr>
        <p:spPr>
          <a:xfrm>
            <a:off x="6953250" y="3372452"/>
            <a:ext cx="1857375" cy="2308324"/>
          </a:xfrm>
          <a:prstGeom prst="rect">
            <a:avLst/>
          </a:prstGeom>
          <a:noFill/>
        </p:spPr>
        <p:txBody>
          <a:bodyPr wrap="square" rtlCol="0">
            <a:spAutoFit/>
          </a:bodyPr>
          <a:lstStyle/>
          <a:p>
            <a:r>
              <a:rPr lang="it-IT" b="1" dirty="0"/>
              <a:t>67,75 milioni </a:t>
            </a:r>
            <a:r>
              <a:rPr lang="it-IT" dirty="0"/>
              <a:t>di persone nel 2016 sono state costrette a lasciare le proprie case o il proprio paese a causa di conflitti</a:t>
            </a:r>
            <a:endParaRPr lang="it-IT" b="1" dirty="0"/>
          </a:p>
        </p:txBody>
      </p:sp>
      <p:sp>
        <p:nvSpPr>
          <p:cNvPr id="3" name="Titolo 2"/>
          <p:cNvSpPr>
            <a:spLocks noGrp="1"/>
          </p:cNvSpPr>
          <p:nvPr>
            <p:ph type="title"/>
          </p:nvPr>
        </p:nvSpPr>
        <p:spPr/>
        <p:txBody>
          <a:bodyPr/>
          <a:lstStyle/>
          <a:p>
            <a:r>
              <a:rPr lang="it-IT" dirty="0"/>
              <a:t>Sicurezza</a:t>
            </a:r>
          </a:p>
        </p:txBody>
      </p:sp>
    </p:spTree>
    <p:extLst>
      <p:ext uri="{BB962C8B-B14F-4D97-AF65-F5344CB8AC3E}">
        <p14:creationId xmlns:p14="http://schemas.microsoft.com/office/powerpoint/2010/main" val="3721026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3C82AFB-0987-49F9-AAE8-88402C6DD8AC}"/>
              </a:ext>
            </a:extLst>
          </p:cNvPr>
          <p:cNvPicPr>
            <a:picLocks noChangeAspect="1"/>
          </p:cNvPicPr>
          <p:nvPr/>
        </p:nvPicPr>
        <p:blipFill>
          <a:blip r:embed="rId3"/>
          <a:stretch>
            <a:fillRect/>
          </a:stretch>
        </p:blipFill>
        <p:spPr>
          <a:xfrm>
            <a:off x="829604" y="1590086"/>
            <a:ext cx="7658798" cy="3187771"/>
          </a:xfrm>
          <a:prstGeom prst="rect">
            <a:avLst/>
          </a:prstGeom>
        </p:spPr>
      </p:pic>
      <p:sp>
        <p:nvSpPr>
          <p:cNvPr id="2" name="Rettangolo 1">
            <a:extLst>
              <a:ext uri="{FF2B5EF4-FFF2-40B4-BE49-F238E27FC236}">
                <a16:creationId xmlns:a16="http://schemas.microsoft.com/office/drawing/2014/main" id="{1431008A-DFC2-4C0F-A37B-DC21C192A742}"/>
              </a:ext>
            </a:extLst>
          </p:cNvPr>
          <p:cNvSpPr/>
          <p:nvPr/>
        </p:nvSpPr>
        <p:spPr>
          <a:xfrm>
            <a:off x="724070" y="4777857"/>
            <a:ext cx="7869867" cy="1200329"/>
          </a:xfrm>
          <a:prstGeom prst="rect">
            <a:avLst/>
          </a:prstGeom>
        </p:spPr>
        <p:txBody>
          <a:bodyPr wrap="square">
            <a:spAutoFit/>
          </a:bodyPr>
          <a:lstStyle/>
          <a:p>
            <a:pPr algn="ctr"/>
            <a:r>
              <a:rPr lang="it-IT" b="1" dirty="0"/>
              <a:t>La principale e più urgente crisi ambientale è il cambiamento climatico</a:t>
            </a:r>
            <a:endParaRPr lang="it-IT" dirty="0"/>
          </a:p>
          <a:p>
            <a:pPr algn="ctr"/>
            <a:r>
              <a:rPr lang="it-IT" dirty="0"/>
              <a:t>Per questo saranno necessari profondi </a:t>
            </a:r>
            <a:r>
              <a:rPr lang="it-IT" b="1" dirty="0"/>
              <a:t>cambiamenti del modello di sviluppo globale e dei singoli Paesi, una rapida avanzata della green economy e una drastica riduzione del consumo di combustibili fossili.</a:t>
            </a:r>
          </a:p>
        </p:txBody>
      </p:sp>
      <p:sp>
        <p:nvSpPr>
          <p:cNvPr id="4" name="Titolo 3"/>
          <p:cNvSpPr>
            <a:spLocks noGrp="1"/>
          </p:cNvSpPr>
          <p:nvPr>
            <p:ph type="title"/>
          </p:nvPr>
        </p:nvSpPr>
        <p:spPr/>
        <p:txBody>
          <a:bodyPr/>
          <a:lstStyle/>
          <a:p>
            <a:r>
              <a:rPr lang="it-IT" dirty="0"/>
              <a:t>Ambiente</a:t>
            </a:r>
          </a:p>
        </p:txBody>
      </p:sp>
    </p:spTree>
    <p:extLst>
      <p:ext uri="{BB962C8B-B14F-4D97-AF65-F5344CB8AC3E}">
        <p14:creationId xmlns:p14="http://schemas.microsoft.com/office/powerpoint/2010/main" val="361875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mbiente,inquinamento,oceani,ma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1076324"/>
            <a:ext cx="6057825" cy="403066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41325" y="5305425"/>
            <a:ext cx="4997450" cy="261610"/>
          </a:xfrm>
          <a:prstGeom prst="rect">
            <a:avLst/>
          </a:prstGeom>
          <a:noFill/>
        </p:spPr>
        <p:txBody>
          <a:bodyPr wrap="square" rtlCol="0">
            <a:spAutoFit/>
          </a:bodyPr>
          <a:lstStyle/>
          <a:p>
            <a:r>
              <a:rPr lang="it-IT" sz="1100" i="1" dirty="0"/>
              <a:t>Atollo corallino di </a:t>
            </a:r>
            <a:r>
              <a:rPr lang="it-IT" sz="1100" i="1" dirty="0" err="1"/>
              <a:t>Turneffe</a:t>
            </a:r>
            <a:r>
              <a:rPr lang="it-IT" sz="1100" i="1" dirty="0"/>
              <a:t>, in Belize. Foto National </a:t>
            </a:r>
            <a:r>
              <a:rPr lang="it-IT" sz="1100" i="1" dirty="0" err="1"/>
              <a:t>Geographic</a:t>
            </a:r>
            <a:endParaRPr lang="it-IT" sz="1100" dirty="0"/>
          </a:p>
        </p:txBody>
      </p:sp>
      <p:sp>
        <p:nvSpPr>
          <p:cNvPr id="3" name="CasellaDiTesto 2"/>
          <p:cNvSpPr txBox="1"/>
          <p:nvPr/>
        </p:nvSpPr>
        <p:spPr>
          <a:xfrm>
            <a:off x="6791325" y="2771775"/>
            <a:ext cx="2143125" cy="2862322"/>
          </a:xfrm>
          <a:prstGeom prst="rect">
            <a:avLst/>
          </a:prstGeom>
          <a:noFill/>
        </p:spPr>
        <p:txBody>
          <a:bodyPr wrap="square" rtlCol="0">
            <a:spAutoFit/>
          </a:bodyPr>
          <a:lstStyle/>
          <a:p>
            <a:r>
              <a:rPr lang="it-IT" dirty="0"/>
              <a:t>Tra il 1998 e il 2017, più di 1,3 milioni di </a:t>
            </a:r>
            <a:r>
              <a:rPr lang="it-IT" b="1" dirty="0"/>
              <a:t>persone sono morte per disastri naturali legati al cambiamento climatico</a:t>
            </a:r>
            <a:r>
              <a:rPr lang="it-IT" dirty="0"/>
              <a:t> e la tendenza è in crescita</a:t>
            </a:r>
          </a:p>
        </p:txBody>
      </p:sp>
      <p:sp>
        <p:nvSpPr>
          <p:cNvPr id="4" name="CasellaDiTesto 3"/>
          <p:cNvSpPr txBox="1"/>
          <p:nvPr/>
        </p:nvSpPr>
        <p:spPr>
          <a:xfrm>
            <a:off x="6791325" y="1076324"/>
            <a:ext cx="2047875" cy="1477328"/>
          </a:xfrm>
          <a:prstGeom prst="rect">
            <a:avLst/>
          </a:prstGeom>
          <a:noFill/>
        </p:spPr>
        <p:txBody>
          <a:bodyPr wrap="square" rtlCol="0">
            <a:spAutoFit/>
          </a:bodyPr>
          <a:lstStyle/>
          <a:p>
            <a:r>
              <a:rPr lang="it-IT" dirty="0"/>
              <a:t>Ogni anno negli oceani finiscono circa 8 milioni di tonnellate di </a:t>
            </a:r>
            <a:r>
              <a:rPr lang="it-IT" b="1" dirty="0"/>
              <a:t>plastica</a:t>
            </a:r>
          </a:p>
        </p:txBody>
      </p:sp>
    </p:spTree>
    <p:extLst>
      <p:ext uri="{BB962C8B-B14F-4D97-AF65-F5344CB8AC3E}">
        <p14:creationId xmlns:p14="http://schemas.microsoft.com/office/powerpoint/2010/main" val="291909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a pentagono 1">
            <a:extLst>
              <a:ext uri="{FF2B5EF4-FFF2-40B4-BE49-F238E27FC236}">
                <a16:creationId xmlns:a16="http://schemas.microsoft.com/office/drawing/2014/main" id="{F6C67490-0DC3-403C-BFFD-8A43236AA4C5}"/>
              </a:ext>
            </a:extLst>
          </p:cNvPr>
          <p:cNvSpPr/>
          <p:nvPr/>
        </p:nvSpPr>
        <p:spPr bwMode="auto">
          <a:xfrm rot="16200000">
            <a:off x="1785227" y="3469058"/>
            <a:ext cx="1401220" cy="3433570"/>
          </a:xfrm>
          <a:prstGeom prst="homePlate">
            <a:avLst>
              <a:gd name="adj" fmla="val 21875"/>
            </a:avLst>
          </a:prstGeom>
          <a:solidFill>
            <a:schemeClr val="tx1">
              <a:lumMod val="75000"/>
              <a:lumOff val="25000"/>
            </a:schemeClr>
          </a:solidFill>
          <a:ln w="9525" cap="flat" cmpd="sng" algn="ctr">
            <a:solidFill>
              <a:schemeClr val="tx1">
                <a:lumMod val="65000"/>
                <a:lumOff val="3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b="1" dirty="0">
              <a:solidFill>
                <a:schemeClr val="bg1"/>
              </a:solidFill>
              <a:latin typeface="Arial" panose="020B0604020202020204" pitchFamily="34" charset="0"/>
              <a:ea typeface="ＭＳ Ｐゴシック" panose="020B0600070205080204" pitchFamily="34" charset="-128"/>
            </a:endParaRPr>
          </a:p>
        </p:txBody>
      </p:sp>
      <p:sp>
        <p:nvSpPr>
          <p:cNvPr id="5" name="CasellaDiTesto 4">
            <a:extLst>
              <a:ext uri="{FF2B5EF4-FFF2-40B4-BE49-F238E27FC236}">
                <a16:creationId xmlns:a16="http://schemas.microsoft.com/office/drawing/2014/main" id="{FD414A2D-BBB6-4779-A039-3A37479939B5}"/>
              </a:ext>
            </a:extLst>
          </p:cNvPr>
          <p:cNvSpPr txBox="1"/>
          <p:nvPr/>
        </p:nvSpPr>
        <p:spPr>
          <a:xfrm>
            <a:off x="647322" y="4722977"/>
            <a:ext cx="3677028" cy="1200329"/>
          </a:xfrm>
          <a:prstGeom prst="rect">
            <a:avLst/>
          </a:prstGeom>
          <a:noFill/>
        </p:spPr>
        <p:txBody>
          <a:bodyPr wrap="square" rtlCol="0">
            <a:spAutoFit/>
          </a:bodyPr>
          <a:lstStyle/>
          <a:p>
            <a:pPr algn="ctr"/>
            <a:r>
              <a:rPr lang="it-IT" b="1" dirty="0">
                <a:solidFill>
                  <a:schemeClr val="bg1"/>
                </a:solidFill>
                <a:latin typeface="+mj-lt"/>
              </a:rPr>
              <a:t>IN MEDIA, UN ITALIANO PRODUCE </a:t>
            </a:r>
          </a:p>
          <a:p>
            <a:pPr algn="ctr"/>
            <a:r>
              <a:rPr lang="it-IT" b="1" dirty="0">
                <a:solidFill>
                  <a:schemeClr val="bg1"/>
                </a:solidFill>
                <a:latin typeface="+mj-lt"/>
              </a:rPr>
              <a:t>1,3 KG DI SPAZZATURA AL GIORNO</a:t>
            </a:r>
          </a:p>
        </p:txBody>
      </p:sp>
      <p:pic>
        <p:nvPicPr>
          <p:cNvPr id="6" name="Immagine 5">
            <a:extLst>
              <a:ext uri="{FF2B5EF4-FFF2-40B4-BE49-F238E27FC236}">
                <a16:creationId xmlns:a16="http://schemas.microsoft.com/office/drawing/2014/main" id="{A9484967-981C-4A22-8FBD-7E89D7975E99}"/>
              </a:ext>
            </a:extLst>
          </p:cNvPr>
          <p:cNvPicPr>
            <a:picLocks noChangeAspect="1"/>
          </p:cNvPicPr>
          <p:nvPr/>
        </p:nvPicPr>
        <p:blipFill rotWithShape="1">
          <a:blip r:embed="rId2"/>
          <a:srcRect l="9837" t="5466" r="9091" b="-2"/>
          <a:stretch/>
        </p:blipFill>
        <p:spPr>
          <a:xfrm>
            <a:off x="1082139" y="1664826"/>
            <a:ext cx="2807394" cy="2728931"/>
          </a:xfrm>
          <a:prstGeom prst="rect">
            <a:avLst/>
          </a:prstGeom>
        </p:spPr>
      </p:pic>
      <p:pic>
        <p:nvPicPr>
          <p:cNvPr id="8" name="Immagine 7" descr="Immagine che contiene testo&#10;&#10;Descrizione generata automaticamente">
            <a:extLst>
              <a:ext uri="{FF2B5EF4-FFF2-40B4-BE49-F238E27FC236}">
                <a16:creationId xmlns:a16="http://schemas.microsoft.com/office/drawing/2014/main" id="{ED06EBE8-8814-42F4-86DE-FAEB809F223C}"/>
              </a:ext>
            </a:extLst>
          </p:cNvPr>
          <p:cNvPicPr>
            <a:picLocks noChangeAspect="1"/>
          </p:cNvPicPr>
          <p:nvPr/>
        </p:nvPicPr>
        <p:blipFill rotWithShape="1">
          <a:blip r:embed="rId3">
            <a:extLst>
              <a:ext uri="{28A0092B-C50C-407E-A947-70E740481C1C}">
                <a14:useLocalDpi xmlns:a14="http://schemas.microsoft.com/office/drawing/2010/main" val="0"/>
              </a:ext>
            </a:extLst>
          </a:blip>
          <a:srcRect t="4932"/>
          <a:stretch/>
        </p:blipFill>
        <p:spPr>
          <a:xfrm>
            <a:off x="4450272" y="1857540"/>
            <a:ext cx="4076700" cy="4028913"/>
          </a:xfrm>
          <a:prstGeom prst="rect">
            <a:avLst/>
          </a:prstGeom>
        </p:spPr>
      </p:pic>
      <p:sp>
        <p:nvSpPr>
          <p:cNvPr id="9" name="CasellaDiTesto 8">
            <a:extLst>
              <a:ext uri="{FF2B5EF4-FFF2-40B4-BE49-F238E27FC236}">
                <a16:creationId xmlns:a16="http://schemas.microsoft.com/office/drawing/2014/main" id="{04584FFF-9B25-45D3-8FC6-218C9482A74A}"/>
              </a:ext>
            </a:extLst>
          </p:cNvPr>
          <p:cNvSpPr txBox="1"/>
          <p:nvPr/>
        </p:nvSpPr>
        <p:spPr>
          <a:xfrm>
            <a:off x="1152940" y="657641"/>
            <a:ext cx="7086600" cy="769441"/>
          </a:xfrm>
          <a:prstGeom prst="rect">
            <a:avLst/>
          </a:prstGeom>
          <a:noFill/>
        </p:spPr>
        <p:txBody>
          <a:bodyPr wrap="square" rtlCol="0">
            <a:spAutoFit/>
          </a:bodyPr>
          <a:lstStyle/>
          <a:p>
            <a:pPr algn="ctr"/>
            <a:r>
              <a:rPr lang="it-IT" sz="4400" dirty="0">
                <a:latin typeface="+mj-lt"/>
              </a:rPr>
              <a:t>Rifiuti</a:t>
            </a:r>
            <a:endParaRPr lang="it-IT" dirty="0"/>
          </a:p>
        </p:txBody>
      </p:sp>
      <p:sp>
        <p:nvSpPr>
          <p:cNvPr id="10" name="CasellaDiTesto 9">
            <a:extLst>
              <a:ext uri="{FF2B5EF4-FFF2-40B4-BE49-F238E27FC236}">
                <a16:creationId xmlns:a16="http://schemas.microsoft.com/office/drawing/2014/main" id="{043A69FC-FFC7-4085-B714-82FE402EF5A6}"/>
              </a:ext>
            </a:extLst>
          </p:cNvPr>
          <p:cNvSpPr txBox="1"/>
          <p:nvPr/>
        </p:nvSpPr>
        <p:spPr>
          <a:xfrm>
            <a:off x="4480062" y="1596215"/>
            <a:ext cx="1818357" cy="646331"/>
          </a:xfrm>
          <a:prstGeom prst="rect">
            <a:avLst/>
          </a:prstGeom>
          <a:solidFill>
            <a:schemeClr val="bg1"/>
          </a:solidFill>
        </p:spPr>
        <p:txBody>
          <a:bodyPr wrap="square" rtlCol="0">
            <a:spAutoFit/>
          </a:bodyPr>
          <a:lstStyle/>
          <a:p>
            <a:r>
              <a:rPr lang="it-IT" b="1" dirty="0"/>
              <a:t>sfruttamento di risorse</a:t>
            </a:r>
          </a:p>
        </p:txBody>
      </p:sp>
      <p:sp>
        <p:nvSpPr>
          <p:cNvPr id="11" name="CasellaDiTesto 10">
            <a:extLst>
              <a:ext uri="{FF2B5EF4-FFF2-40B4-BE49-F238E27FC236}">
                <a16:creationId xmlns:a16="http://schemas.microsoft.com/office/drawing/2014/main" id="{5A4D2075-E278-44E0-9F4E-B555EE11CD26}"/>
              </a:ext>
            </a:extLst>
          </p:cNvPr>
          <p:cNvSpPr txBox="1"/>
          <p:nvPr/>
        </p:nvSpPr>
        <p:spPr>
          <a:xfrm>
            <a:off x="5784600" y="2200368"/>
            <a:ext cx="1437834" cy="369332"/>
          </a:xfrm>
          <a:prstGeom prst="rect">
            <a:avLst/>
          </a:prstGeom>
          <a:solidFill>
            <a:schemeClr val="bg1"/>
          </a:solidFill>
        </p:spPr>
        <p:txBody>
          <a:bodyPr wrap="square" rtlCol="0">
            <a:spAutoFit/>
          </a:bodyPr>
          <a:lstStyle/>
          <a:p>
            <a:r>
              <a:rPr lang="it-IT" b="1" dirty="0"/>
              <a:t>produzione</a:t>
            </a:r>
          </a:p>
        </p:txBody>
      </p:sp>
      <p:sp>
        <p:nvSpPr>
          <p:cNvPr id="13" name="CasellaDiTesto 12">
            <a:extLst>
              <a:ext uri="{FF2B5EF4-FFF2-40B4-BE49-F238E27FC236}">
                <a16:creationId xmlns:a16="http://schemas.microsoft.com/office/drawing/2014/main" id="{515C3F70-47F5-4DE3-B401-314D366BAE5F}"/>
              </a:ext>
            </a:extLst>
          </p:cNvPr>
          <p:cNvSpPr txBox="1"/>
          <p:nvPr/>
        </p:nvSpPr>
        <p:spPr>
          <a:xfrm>
            <a:off x="5174974" y="3244334"/>
            <a:ext cx="1080078" cy="369332"/>
          </a:xfrm>
          <a:prstGeom prst="rect">
            <a:avLst/>
          </a:prstGeom>
          <a:solidFill>
            <a:schemeClr val="bg1"/>
          </a:solidFill>
        </p:spPr>
        <p:txBody>
          <a:bodyPr wrap="square" rtlCol="0">
            <a:spAutoFit/>
          </a:bodyPr>
          <a:lstStyle/>
          <a:p>
            <a:r>
              <a:rPr lang="it-IT" b="1" dirty="0"/>
              <a:t>utilizzo</a:t>
            </a:r>
          </a:p>
        </p:txBody>
      </p:sp>
      <p:sp>
        <p:nvSpPr>
          <p:cNvPr id="14" name="CasellaDiTesto 13">
            <a:extLst>
              <a:ext uri="{FF2B5EF4-FFF2-40B4-BE49-F238E27FC236}">
                <a16:creationId xmlns:a16="http://schemas.microsoft.com/office/drawing/2014/main" id="{F50330E4-0441-4EC5-BF27-D001C7CD3D68}"/>
              </a:ext>
            </a:extLst>
          </p:cNvPr>
          <p:cNvSpPr txBox="1"/>
          <p:nvPr/>
        </p:nvSpPr>
        <p:spPr>
          <a:xfrm>
            <a:off x="7063408" y="3521764"/>
            <a:ext cx="1655746" cy="369332"/>
          </a:xfrm>
          <a:prstGeom prst="rect">
            <a:avLst/>
          </a:prstGeom>
          <a:solidFill>
            <a:schemeClr val="bg1"/>
          </a:solidFill>
        </p:spPr>
        <p:txBody>
          <a:bodyPr wrap="square" rtlCol="0">
            <a:spAutoFit/>
          </a:bodyPr>
          <a:lstStyle/>
          <a:p>
            <a:r>
              <a:rPr lang="it-IT" b="1" dirty="0"/>
              <a:t>smaltimento</a:t>
            </a:r>
          </a:p>
        </p:txBody>
      </p:sp>
      <p:sp>
        <p:nvSpPr>
          <p:cNvPr id="15" name="CasellaDiTesto 14">
            <a:extLst>
              <a:ext uri="{FF2B5EF4-FFF2-40B4-BE49-F238E27FC236}">
                <a16:creationId xmlns:a16="http://schemas.microsoft.com/office/drawing/2014/main" id="{F7B4D428-9113-49D3-A711-50DACD6E6BB1}"/>
              </a:ext>
            </a:extLst>
          </p:cNvPr>
          <p:cNvSpPr txBox="1"/>
          <p:nvPr/>
        </p:nvSpPr>
        <p:spPr>
          <a:xfrm>
            <a:off x="6522879" y="4754108"/>
            <a:ext cx="1998573" cy="400110"/>
          </a:xfrm>
          <a:prstGeom prst="rect">
            <a:avLst/>
          </a:prstGeom>
          <a:solidFill>
            <a:schemeClr val="bg1"/>
          </a:solidFill>
        </p:spPr>
        <p:txBody>
          <a:bodyPr wrap="square" rtlCol="0">
            <a:spAutoFit/>
          </a:bodyPr>
          <a:lstStyle/>
          <a:p>
            <a:r>
              <a:rPr lang="it-IT" sz="2000" b="1" dirty="0"/>
              <a:t>inquinamento</a:t>
            </a:r>
          </a:p>
        </p:txBody>
      </p:sp>
    </p:spTree>
    <p:extLst>
      <p:ext uri="{BB962C8B-B14F-4D97-AF65-F5344CB8AC3E}">
        <p14:creationId xmlns:p14="http://schemas.microsoft.com/office/powerpoint/2010/main" val="2099631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1" y="1456686"/>
            <a:ext cx="4977452" cy="4172588"/>
          </a:xfrm>
          <a:prstGeom prst="rect">
            <a:avLst/>
          </a:prstGeom>
        </p:spPr>
      </p:pic>
      <p:sp>
        <p:nvSpPr>
          <p:cNvPr id="3" name="CasellaDiTesto 2"/>
          <p:cNvSpPr txBox="1"/>
          <p:nvPr/>
        </p:nvSpPr>
        <p:spPr>
          <a:xfrm>
            <a:off x="6715125" y="1419225"/>
            <a:ext cx="1876425" cy="2862322"/>
          </a:xfrm>
          <a:prstGeom prst="rect">
            <a:avLst/>
          </a:prstGeom>
          <a:noFill/>
        </p:spPr>
        <p:txBody>
          <a:bodyPr wrap="square" rtlCol="0">
            <a:spAutoFit/>
          </a:bodyPr>
          <a:lstStyle/>
          <a:p>
            <a:r>
              <a:rPr lang="it-IT" altLang="it-IT" dirty="0"/>
              <a:t>Oltre 2 milioni di giovani NEET</a:t>
            </a:r>
          </a:p>
          <a:p>
            <a:endParaRPr lang="it-IT" altLang="it-IT" dirty="0"/>
          </a:p>
          <a:p>
            <a:r>
              <a:rPr lang="it-IT" altLang="it-IT" dirty="0"/>
              <a:t>Tassi di abbandono scolastico del 27,3% per i figli di genitori meno istruiti</a:t>
            </a:r>
          </a:p>
          <a:p>
            <a:endParaRPr lang="it-IT" dirty="0"/>
          </a:p>
        </p:txBody>
      </p:sp>
      <p:sp>
        <p:nvSpPr>
          <p:cNvPr id="4" name="Titolo 3"/>
          <p:cNvSpPr>
            <a:spLocks noGrp="1"/>
          </p:cNvSpPr>
          <p:nvPr>
            <p:ph type="title"/>
          </p:nvPr>
        </p:nvSpPr>
        <p:spPr>
          <a:xfrm>
            <a:off x="699448" y="313686"/>
            <a:ext cx="7772400" cy="1143000"/>
          </a:xfrm>
        </p:spPr>
        <p:txBody>
          <a:bodyPr/>
          <a:lstStyle/>
          <a:p>
            <a:r>
              <a:rPr lang="it-IT" dirty="0"/>
              <a:t>Lavoro</a:t>
            </a:r>
          </a:p>
        </p:txBody>
      </p:sp>
    </p:spTree>
    <p:extLst>
      <p:ext uri="{BB962C8B-B14F-4D97-AF65-F5344CB8AC3E}">
        <p14:creationId xmlns:p14="http://schemas.microsoft.com/office/powerpoint/2010/main" val="4283284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985075" y="5325316"/>
            <a:ext cx="7347858" cy="1021556"/>
          </a:xfrm>
          <a:prstGeom prst="roundRect">
            <a:avLst/>
          </a:prstGeom>
          <a:noFill/>
        </p:spPr>
        <p:txBody>
          <a:bodyPr wrap="square" rtlCol="0">
            <a:spAutoFit/>
          </a:bodyPr>
          <a:lstStyle>
            <a:defPPr>
              <a:defRPr lang="it-IT"/>
            </a:defPPr>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it-IT" dirty="0"/>
              <a:t>Il 20% più ricco degli italiani detiene il 66% della ricchezza nazionale netta</a:t>
            </a:r>
          </a:p>
          <a:p>
            <a:pPr algn="ctr"/>
            <a:endParaRPr lang="it-IT" dirty="0"/>
          </a:p>
        </p:txBody>
      </p:sp>
      <p:pic>
        <p:nvPicPr>
          <p:cNvPr id="4" name="Immagine 3">
            <a:extLst>
              <a:ext uri="{FF2B5EF4-FFF2-40B4-BE49-F238E27FC236}">
                <a16:creationId xmlns:a16="http://schemas.microsoft.com/office/drawing/2014/main" id="{64B978DE-5A0E-4E3E-B444-CC5D90126E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17"/>
          <a:stretch/>
        </p:blipFill>
        <p:spPr>
          <a:xfrm>
            <a:off x="685800" y="1752600"/>
            <a:ext cx="7438819" cy="3572716"/>
          </a:xfrm>
          <a:prstGeom prst="rect">
            <a:avLst/>
          </a:prstGeom>
        </p:spPr>
      </p:pic>
      <p:sp>
        <p:nvSpPr>
          <p:cNvPr id="2" name="Titolo 1"/>
          <p:cNvSpPr>
            <a:spLocks noGrp="1"/>
          </p:cNvSpPr>
          <p:nvPr>
            <p:ph type="title"/>
          </p:nvPr>
        </p:nvSpPr>
        <p:spPr/>
        <p:txBody>
          <a:bodyPr/>
          <a:lstStyle/>
          <a:p>
            <a:r>
              <a:rPr lang="it-IT" dirty="0"/>
              <a:t>Uguaglianza</a:t>
            </a:r>
          </a:p>
        </p:txBody>
      </p:sp>
    </p:spTree>
    <p:extLst>
      <p:ext uri="{BB962C8B-B14F-4D97-AF65-F5344CB8AC3E}">
        <p14:creationId xmlns:p14="http://schemas.microsoft.com/office/powerpoint/2010/main" val="3831422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B363A88-A5F3-497A-B70D-A656B1944558}"/>
              </a:ext>
            </a:extLst>
          </p:cNvPr>
          <p:cNvPicPr>
            <a:picLocks noChangeAspect="1"/>
          </p:cNvPicPr>
          <p:nvPr/>
        </p:nvPicPr>
        <p:blipFill rotWithShape="1">
          <a:blip r:embed="rId3"/>
          <a:srcRect l="14250"/>
          <a:stretch/>
        </p:blipFill>
        <p:spPr>
          <a:xfrm>
            <a:off x="526357" y="1536268"/>
            <a:ext cx="8243359" cy="4320100"/>
          </a:xfrm>
          <a:prstGeom prst="rect">
            <a:avLst/>
          </a:prstGeom>
        </p:spPr>
      </p:pic>
      <p:sp>
        <p:nvSpPr>
          <p:cNvPr id="2" name="Titolo 1"/>
          <p:cNvSpPr>
            <a:spLocks noGrp="1"/>
          </p:cNvSpPr>
          <p:nvPr>
            <p:ph type="title"/>
          </p:nvPr>
        </p:nvSpPr>
        <p:spPr/>
        <p:txBody>
          <a:bodyPr/>
          <a:lstStyle/>
          <a:p>
            <a:r>
              <a:rPr lang="it-IT" dirty="0"/>
              <a:t>Parità</a:t>
            </a:r>
          </a:p>
        </p:txBody>
      </p:sp>
    </p:spTree>
    <p:extLst>
      <p:ext uri="{BB962C8B-B14F-4D97-AF65-F5344CB8AC3E}">
        <p14:creationId xmlns:p14="http://schemas.microsoft.com/office/powerpoint/2010/main" val="3728401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Sviluppo sostenibile</a:t>
            </a: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3461" y="1885951"/>
            <a:ext cx="7500088" cy="3852158"/>
          </a:xfrm>
        </p:spPr>
      </p:pic>
    </p:spTree>
    <p:extLst>
      <p:ext uri="{BB962C8B-B14F-4D97-AF65-F5344CB8AC3E}">
        <p14:creationId xmlns:p14="http://schemas.microsoft.com/office/powerpoint/2010/main" val="206660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2012" y="609600"/>
            <a:ext cx="8707272" cy="1143000"/>
          </a:xfrm>
        </p:spPr>
        <p:txBody>
          <a:bodyPr/>
          <a:lstStyle/>
          <a:p>
            <a:r>
              <a:rPr lang="it-IT" dirty="0"/>
              <a:t>Obiettivi di Sviluppo del Millennio</a:t>
            </a:r>
            <a:br>
              <a:rPr lang="it-IT" dirty="0"/>
            </a:br>
            <a:r>
              <a:rPr lang="it-IT" dirty="0"/>
              <a:t>2000 - 2015</a:t>
            </a:r>
          </a:p>
        </p:txBody>
      </p:sp>
      <p:pic>
        <p:nvPicPr>
          <p:cNvPr id="1026" name="Picture 2" descr="Risultati immagini per mdgs italian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8384" y="2129052"/>
            <a:ext cx="6927232" cy="346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95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Sviluppo sostenibile</a:t>
            </a:r>
          </a:p>
        </p:txBody>
      </p:sp>
      <p:pic>
        <p:nvPicPr>
          <p:cNvPr id="8" name="Segnaposto contenuto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8049" y="2149391"/>
            <a:ext cx="3924502" cy="3264068"/>
          </a:xfr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03" y="2466975"/>
            <a:ext cx="1901893" cy="2423084"/>
          </a:xfrm>
          <a:prstGeom prst="rect">
            <a:avLst/>
          </a:prstGeom>
        </p:spPr>
      </p:pic>
      <p:sp>
        <p:nvSpPr>
          <p:cNvPr id="11" name="Freccia a destra 10"/>
          <p:cNvSpPr/>
          <p:nvPr/>
        </p:nvSpPr>
        <p:spPr bwMode="auto">
          <a:xfrm>
            <a:off x="2886075" y="3181350"/>
            <a:ext cx="1114425" cy="994334"/>
          </a:xfrm>
          <a:prstGeom prst="rightArrow">
            <a:avLst/>
          </a:prstGeom>
          <a:solidFill>
            <a:srgbClr val="00B0F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2778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dirty="0"/>
          </a:p>
        </p:txBody>
      </p:sp>
      <p:pic>
        <p:nvPicPr>
          <p:cNvPr id="2050" name="Picture 2" descr="Risultati immagini per agenda 2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6" y="636896"/>
            <a:ext cx="9125894" cy="608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9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6"/>
            <a:ext cx="8324850" cy="1325563"/>
          </a:xfrm>
        </p:spPr>
        <p:txBody>
          <a:bodyPr>
            <a:normAutofit/>
          </a:bodyPr>
          <a:lstStyle/>
          <a:p>
            <a:r>
              <a:rPr lang="it-IT" dirty="0"/>
              <a:t>Trasformare</a:t>
            </a:r>
            <a:r>
              <a:rPr lang="en-US" dirty="0"/>
              <a:t> </a:t>
            </a:r>
            <a:r>
              <a:rPr lang="it-CH" dirty="0"/>
              <a:t>il</a:t>
            </a:r>
            <a:r>
              <a:rPr lang="en-US" dirty="0"/>
              <a:t> </a:t>
            </a:r>
            <a:r>
              <a:rPr lang="it-IT" dirty="0"/>
              <a:t>nostro</a:t>
            </a:r>
            <a:r>
              <a:rPr lang="en-US" dirty="0"/>
              <a:t> </a:t>
            </a:r>
            <a:r>
              <a:rPr lang="it-IT" dirty="0"/>
              <a:t>mondo</a:t>
            </a:r>
          </a:p>
        </p:txBody>
      </p:sp>
      <p:sp>
        <p:nvSpPr>
          <p:cNvPr id="5" name="TextBox 2"/>
          <p:cNvSpPr txBox="1">
            <a:spLocks noChangeArrowheads="1"/>
          </p:cNvSpPr>
          <p:nvPr/>
        </p:nvSpPr>
        <p:spPr bwMode="auto">
          <a:xfrm>
            <a:off x="468313" y="2276475"/>
            <a:ext cx="29511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dirty="0">
                <a:latin typeface="+mj-lt"/>
              </a:rPr>
              <a:t>L’Agenda Globale delle Nazioni Unite e i </a:t>
            </a:r>
            <a:r>
              <a:rPr lang="it-IT" altLang="it-IT" dirty="0" err="1">
                <a:latin typeface="+mj-lt"/>
              </a:rPr>
              <a:t>Sustainable</a:t>
            </a:r>
            <a:r>
              <a:rPr lang="it-IT" altLang="it-IT" dirty="0">
                <a:latin typeface="+mj-lt"/>
              </a:rPr>
              <a:t> Development </a:t>
            </a:r>
            <a:r>
              <a:rPr lang="it-IT" altLang="it-IT" dirty="0" err="1">
                <a:latin typeface="+mj-lt"/>
              </a:rPr>
              <a:t>Goals</a:t>
            </a:r>
            <a:r>
              <a:rPr lang="it-IT" altLang="it-IT" dirty="0">
                <a:latin typeface="+mj-lt"/>
              </a:rPr>
              <a:t> (</a:t>
            </a:r>
            <a:r>
              <a:rPr lang="it-IT" altLang="it-IT" dirty="0" err="1">
                <a:latin typeface="+mj-lt"/>
              </a:rPr>
              <a:t>SDGs</a:t>
            </a:r>
            <a:r>
              <a:rPr lang="it-IT" altLang="it-IT" dirty="0">
                <a:latin typeface="+mj-lt"/>
              </a:rPr>
              <a:t>)</a:t>
            </a:r>
          </a:p>
          <a:p>
            <a:endParaRPr lang="it-IT" altLang="it-IT" dirty="0">
              <a:latin typeface="+mj-lt"/>
            </a:endParaRPr>
          </a:p>
          <a:p>
            <a:pPr marL="342900" indent="-342900">
              <a:buFont typeface="Wingdings" panose="05000000000000000000" pitchFamily="2" charset="2"/>
              <a:buChar char="§"/>
            </a:pPr>
            <a:r>
              <a:rPr lang="it-IT" altLang="it-IT" dirty="0">
                <a:solidFill>
                  <a:srgbClr val="C00000"/>
                </a:solidFill>
                <a:latin typeface="+mj-lt"/>
              </a:rPr>
              <a:t>17 obiettivi</a:t>
            </a:r>
          </a:p>
          <a:p>
            <a:pPr marL="342900" indent="-342900">
              <a:buFont typeface="Wingdings" panose="05000000000000000000" pitchFamily="2" charset="2"/>
              <a:buChar char="§"/>
            </a:pPr>
            <a:r>
              <a:rPr lang="it-IT" altLang="it-IT" dirty="0">
                <a:solidFill>
                  <a:srgbClr val="C00000"/>
                </a:solidFill>
                <a:latin typeface="+mj-lt"/>
              </a:rPr>
              <a:t>169 target</a:t>
            </a:r>
          </a:p>
          <a:p>
            <a:pPr marL="342900" indent="-342900">
              <a:buFont typeface="Wingdings" panose="05000000000000000000" pitchFamily="2" charset="2"/>
              <a:buChar char="§"/>
            </a:pPr>
            <a:r>
              <a:rPr lang="it-IT" altLang="it-IT" dirty="0">
                <a:solidFill>
                  <a:srgbClr val="C00000"/>
                </a:solidFill>
                <a:latin typeface="+mj-lt"/>
              </a:rPr>
              <a:t>240+ indicatori </a:t>
            </a: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3263" y="2276475"/>
            <a:ext cx="5710237"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1547812" y="1291084"/>
            <a:ext cx="6486525" cy="461665"/>
          </a:xfrm>
          <a:prstGeom prst="rect">
            <a:avLst/>
          </a:prstGeom>
          <a:noFill/>
        </p:spPr>
        <p:txBody>
          <a:bodyPr wrap="square" rtlCol="0">
            <a:spAutoFit/>
          </a:bodyPr>
          <a:lstStyle/>
          <a:p>
            <a:pPr algn="ctr"/>
            <a:r>
              <a:rPr lang="it-IT" sz="2400" i="1" dirty="0">
                <a:solidFill>
                  <a:srgbClr val="C00000"/>
                </a:solidFill>
              </a:rPr>
              <a:t>L’Agenda 2030 per lo Sviluppo Sostenibile</a:t>
            </a:r>
          </a:p>
        </p:txBody>
      </p:sp>
    </p:spTree>
    <p:extLst>
      <p:ext uri="{BB962C8B-B14F-4D97-AF65-F5344CB8AC3E}">
        <p14:creationId xmlns:p14="http://schemas.microsoft.com/office/powerpoint/2010/main" val="1838446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hlinkClick r:id="rId2"/>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3177" b="34722"/>
          <a:stretch/>
        </p:blipFill>
        <p:spPr>
          <a:xfrm>
            <a:off x="857250" y="1417643"/>
            <a:ext cx="7277100" cy="3478207"/>
          </a:xfrm>
        </p:spPr>
      </p:pic>
    </p:spTree>
    <p:extLst>
      <p:ext uri="{BB962C8B-B14F-4D97-AF65-F5344CB8AC3E}">
        <p14:creationId xmlns:p14="http://schemas.microsoft.com/office/powerpoint/2010/main" val="2852521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1130947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Tutti possiamo fare qualcosa</a:t>
            </a:r>
          </a:p>
        </p:txBody>
      </p:sp>
      <p:pic>
        <p:nvPicPr>
          <p:cNvPr id="4" name="Segnaposto contenuto 3"/>
          <p:cNvPicPr>
            <a:picLocks noGrp="1" noChangeAspect="1"/>
          </p:cNvPicPr>
          <p:nvPr>
            <p:ph idx="1"/>
          </p:nvPr>
        </p:nvPicPr>
        <p:blipFill rotWithShape="1">
          <a:blip r:embed="rId3">
            <a:extLst>
              <a:ext uri="{28A0092B-C50C-407E-A947-70E740481C1C}">
                <a14:useLocalDpi xmlns:a14="http://schemas.microsoft.com/office/drawing/2010/main" val="0"/>
              </a:ext>
            </a:extLst>
          </a:blip>
          <a:srcRect t="8589"/>
          <a:stretch/>
        </p:blipFill>
        <p:spPr>
          <a:xfrm>
            <a:off x="76200" y="1752600"/>
            <a:ext cx="8991600" cy="4339098"/>
          </a:xfrm>
        </p:spPr>
      </p:pic>
    </p:spTree>
    <p:extLst>
      <p:ext uri="{BB962C8B-B14F-4D97-AF65-F5344CB8AC3E}">
        <p14:creationId xmlns:p14="http://schemas.microsoft.com/office/powerpoint/2010/main" val="542657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05369" y="764275"/>
            <a:ext cx="8696716" cy="5017827"/>
          </a:xfrm>
          <a:prstGeom prst="rect">
            <a:avLst/>
          </a:prstGeom>
        </p:spPr>
      </p:pic>
    </p:spTree>
    <p:extLst>
      <p:ext uri="{BB962C8B-B14F-4D97-AF65-F5344CB8AC3E}">
        <p14:creationId xmlns:p14="http://schemas.microsoft.com/office/powerpoint/2010/main" val="36737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mani alzate">
            <a:extLst>
              <a:ext uri="{FF2B5EF4-FFF2-40B4-BE49-F238E27FC236}">
                <a16:creationId xmlns:a16="http://schemas.microsoft.com/office/drawing/2014/main" id="{40F45EF8-A39F-4585-ACAB-7430110887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4316" y="1162049"/>
            <a:ext cx="6859684" cy="4848225"/>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1">
            <a:extLst>
              <a:ext uri="{FF2B5EF4-FFF2-40B4-BE49-F238E27FC236}">
                <a16:creationId xmlns:a16="http://schemas.microsoft.com/office/drawing/2014/main" id="{C12708AD-EB32-4BDF-828C-0CB8A1C43D1D}"/>
              </a:ext>
            </a:extLst>
          </p:cNvPr>
          <p:cNvSpPr>
            <a:spLocks noGrp="1"/>
          </p:cNvSpPr>
          <p:nvPr>
            <p:ph type="title"/>
          </p:nvPr>
        </p:nvSpPr>
        <p:spPr>
          <a:xfrm>
            <a:off x="0" y="847725"/>
            <a:ext cx="3314700" cy="5162550"/>
          </a:xfrm>
          <a:solidFill>
            <a:schemeClr val="tx1"/>
          </a:solidFill>
        </p:spPr>
        <p:txBody>
          <a:bodyPr/>
          <a:lstStyle/>
          <a:p>
            <a:r>
              <a:rPr lang="it-IT" dirty="0">
                <a:solidFill>
                  <a:schemeClr val="bg1"/>
                </a:solidFill>
              </a:rPr>
              <a:t>Cosa puoi fare tu?</a:t>
            </a:r>
          </a:p>
        </p:txBody>
      </p:sp>
    </p:spTree>
    <p:extLst>
      <p:ext uri="{BB962C8B-B14F-4D97-AF65-F5344CB8AC3E}">
        <p14:creationId xmlns:p14="http://schemas.microsoft.com/office/powerpoint/2010/main" val="928664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Proprio tutti…</a:t>
            </a:r>
          </a:p>
        </p:txBody>
      </p:sp>
      <p:pic>
        <p:nvPicPr>
          <p:cNvPr id="6" name="Immagine 5"/>
          <p:cNvPicPr>
            <a:picLocks noChangeAspect="1"/>
          </p:cNvPicPr>
          <p:nvPr/>
        </p:nvPicPr>
        <p:blipFill>
          <a:blip r:embed="rId3"/>
          <a:stretch>
            <a:fillRect/>
          </a:stretch>
        </p:blipFill>
        <p:spPr>
          <a:xfrm>
            <a:off x="565680" y="1752600"/>
            <a:ext cx="6225645" cy="3448050"/>
          </a:xfrm>
          <a:prstGeom prst="rect">
            <a:avLst/>
          </a:prstGeom>
        </p:spPr>
      </p:pic>
      <p:sp>
        <p:nvSpPr>
          <p:cNvPr id="8" name="CasellaDiTesto 7"/>
          <p:cNvSpPr txBox="1"/>
          <p:nvPr/>
        </p:nvSpPr>
        <p:spPr>
          <a:xfrm>
            <a:off x="1337206" y="5200650"/>
            <a:ext cx="6473294" cy="369332"/>
          </a:xfrm>
          <a:prstGeom prst="rect">
            <a:avLst/>
          </a:prstGeom>
          <a:noFill/>
        </p:spPr>
        <p:txBody>
          <a:bodyPr wrap="square" rtlCol="0">
            <a:spAutoFit/>
          </a:bodyPr>
          <a:lstStyle/>
          <a:p>
            <a:pPr algn="ctr"/>
            <a:r>
              <a:rPr lang="it-IT" dirty="0">
                <a:hlinkClick r:id="rId4"/>
              </a:rPr>
              <a:t>http://www.un.org/sustainabledevelopment/takeaction/</a:t>
            </a:r>
            <a:r>
              <a:rPr lang="it-IT" dirty="0"/>
              <a:t> </a:t>
            </a:r>
          </a:p>
        </p:txBody>
      </p:sp>
      <p:sp>
        <p:nvSpPr>
          <p:cNvPr id="9" name="CasellaDiTesto 8"/>
          <p:cNvSpPr txBox="1"/>
          <p:nvPr/>
        </p:nvSpPr>
        <p:spPr>
          <a:xfrm>
            <a:off x="7096125" y="2495550"/>
            <a:ext cx="2124075" cy="2308324"/>
          </a:xfrm>
          <a:prstGeom prst="rect">
            <a:avLst/>
          </a:prstGeom>
          <a:noFill/>
        </p:spPr>
        <p:txBody>
          <a:bodyPr wrap="square" rtlCol="0">
            <a:spAutoFit/>
          </a:bodyPr>
          <a:lstStyle/>
          <a:p>
            <a:r>
              <a:rPr lang="it-IT" dirty="0">
                <a:solidFill>
                  <a:schemeClr val="accent1">
                    <a:lumMod val="50000"/>
                  </a:schemeClr>
                </a:solidFill>
                <a:latin typeface="Century Gothic" panose="020B0502020202020204" pitchFamily="34" charset="0"/>
              </a:rPr>
              <a:t>Ogni essere umano sulla terra, anche la persona più indifferente e pigra tra noi, è parte della soluzione.</a:t>
            </a:r>
          </a:p>
        </p:txBody>
      </p:sp>
    </p:spTree>
    <p:extLst>
      <p:ext uri="{BB962C8B-B14F-4D97-AF65-F5344CB8AC3E}">
        <p14:creationId xmlns:p14="http://schemas.microsoft.com/office/powerpoint/2010/main" val="2134864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95275" y="1185863"/>
            <a:ext cx="8532813" cy="4295775"/>
          </a:xfrm>
        </p:spPr>
      </p:pic>
    </p:spTree>
    <p:extLst>
      <p:ext uri="{BB962C8B-B14F-4D97-AF65-F5344CB8AC3E}">
        <p14:creationId xmlns:p14="http://schemas.microsoft.com/office/powerpoint/2010/main" val="3340478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21A5BD03-C757-4450-A7DA-FC1E8B03920B}"/>
              </a:ext>
            </a:extLst>
          </p:cNvPr>
          <p:cNvSpPr>
            <a:spLocks noGrp="1"/>
          </p:cNvSpPr>
          <p:nvPr>
            <p:ph type="title"/>
          </p:nvPr>
        </p:nvSpPr>
        <p:spPr>
          <a:xfrm>
            <a:off x="519111" y="419100"/>
            <a:ext cx="7772400" cy="1143000"/>
          </a:xfrm>
        </p:spPr>
        <p:txBody>
          <a:bodyPr/>
          <a:lstStyle/>
          <a:p>
            <a:r>
              <a:rPr lang="it-IT" dirty="0"/>
              <a:t>Tocca a voi!</a:t>
            </a:r>
          </a:p>
        </p:txBody>
      </p:sp>
      <p:pic>
        <p:nvPicPr>
          <p:cNvPr id="14" name="Immagine 13" descr="Immagine che contiene persona, sedendo&#10;&#10;Descrizione generata con affidabilità molto elevata">
            <a:extLst>
              <a:ext uri="{FF2B5EF4-FFF2-40B4-BE49-F238E27FC236}">
                <a16:creationId xmlns:a16="http://schemas.microsoft.com/office/drawing/2014/main" id="{7A8BBCF4-932B-41EB-8C03-910D54E42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74" y="1504950"/>
            <a:ext cx="6543675" cy="4362450"/>
          </a:xfrm>
          <a:prstGeom prst="rect">
            <a:avLst/>
          </a:prstGeom>
        </p:spPr>
      </p:pic>
    </p:spTree>
    <p:extLst>
      <p:ext uri="{BB962C8B-B14F-4D97-AF65-F5344CB8AC3E}">
        <p14:creationId xmlns:p14="http://schemas.microsoft.com/office/powerpoint/2010/main" val="693569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076325"/>
            <a:ext cx="5903912" cy="3546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0" name="Rectangle 2"/>
          <p:cNvSpPr>
            <a:spLocks noChangeArrowheads="1"/>
          </p:cNvSpPr>
          <p:nvPr/>
        </p:nvSpPr>
        <p:spPr bwMode="auto">
          <a:xfrm>
            <a:off x="614363" y="4976813"/>
            <a:ext cx="6713537"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it-IT" altLang="it-IT">
                <a:ea typeface="ＭＳ Ｐゴシック" panose="020B0600070205080204" pitchFamily="34" charset="-128"/>
              </a:rPr>
              <a:t>Assicurare un’istruzione di qualità, equa ed inclusiva, e promuovere opportunità di apprendimento permanente per tutti </a:t>
            </a:r>
          </a:p>
        </p:txBody>
      </p:sp>
      <p:sp>
        <p:nvSpPr>
          <p:cNvPr id="22531" name="Rectangle 3"/>
          <p:cNvSpPr>
            <a:spLocks noChangeArrowheads="1"/>
          </p:cNvSpPr>
          <p:nvPr/>
        </p:nvSpPr>
        <p:spPr bwMode="auto">
          <a:xfrm>
            <a:off x="6686550" y="1076325"/>
            <a:ext cx="245745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Goal 4:</a:t>
            </a:r>
          </a:p>
          <a:p>
            <a:pPr hangingPunct="1">
              <a:lnSpc>
                <a:spcPct val="100000"/>
              </a:lnSpc>
            </a:pPr>
            <a:r>
              <a:rPr lang="it-IT" altLang="it-IT" b="1">
                <a:ea typeface="ＭＳ Ｐゴシック" panose="020B0600070205080204" pitchFamily="34" charset="-128"/>
              </a:rPr>
              <a:t>Istruzione di qualità</a:t>
            </a:r>
          </a:p>
        </p:txBody>
      </p:sp>
    </p:spTree>
    <p:extLst>
      <p:ext uri="{BB962C8B-B14F-4D97-AF65-F5344CB8AC3E}">
        <p14:creationId xmlns:p14="http://schemas.microsoft.com/office/powerpoint/2010/main" val="14910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Sviluppo sostenibile</a:t>
            </a:r>
          </a:p>
        </p:txBody>
      </p:sp>
      <p:sp>
        <p:nvSpPr>
          <p:cNvPr id="3" name="Segnaposto contenuto 2"/>
          <p:cNvSpPr>
            <a:spLocks noGrp="1"/>
          </p:cNvSpPr>
          <p:nvPr>
            <p:ph idx="1"/>
          </p:nvPr>
        </p:nvSpPr>
        <p:spPr>
          <a:xfrm>
            <a:off x="685800" y="1981200"/>
            <a:ext cx="5505450" cy="4114800"/>
          </a:xfrm>
        </p:spPr>
        <p:txBody>
          <a:bodyPr/>
          <a:lstStyle/>
          <a:p>
            <a:pPr marL="0" indent="0">
              <a:buNone/>
            </a:pPr>
            <a:r>
              <a:rPr lang="it-IT" sz="2800" dirty="0"/>
              <a:t>“Lo sviluppo che è in grado di soddisfare i bisogni delle generazioni attuali senza compromettere la possibilità che le generazioni future riescano a soddisfare i propri”</a:t>
            </a:r>
          </a:p>
          <a:p>
            <a:pPr marL="0" indent="0">
              <a:buNone/>
            </a:pPr>
            <a:endParaRPr lang="it-IT" dirty="0"/>
          </a:p>
          <a:p>
            <a:pPr marL="0" indent="0">
              <a:buNone/>
            </a:pPr>
            <a:r>
              <a:rPr lang="it-IT" dirty="0">
                <a:solidFill>
                  <a:srgbClr val="C00000"/>
                </a:solidFill>
              </a:rPr>
              <a:t>1987</a:t>
            </a:r>
          </a:p>
          <a:p>
            <a:pPr marL="0" indent="0">
              <a:buNone/>
            </a:pPr>
            <a:r>
              <a:rPr lang="it-IT" sz="1600" i="1" dirty="0"/>
              <a:t>Commissione mondiale su Ambiente e Sviluppo</a:t>
            </a:r>
          </a:p>
        </p:txBody>
      </p:sp>
      <p:pic>
        <p:nvPicPr>
          <p:cNvPr id="4" name="Immagine 3"/>
          <p:cNvPicPr>
            <a:picLocks noChangeAspect="1"/>
          </p:cNvPicPr>
          <p:nvPr/>
        </p:nvPicPr>
        <p:blipFill>
          <a:blip r:embed="rId3"/>
          <a:stretch>
            <a:fillRect/>
          </a:stretch>
        </p:blipFill>
        <p:spPr>
          <a:xfrm>
            <a:off x="6292596" y="2694818"/>
            <a:ext cx="2413254" cy="1915281"/>
          </a:xfrm>
          <a:prstGeom prst="rect">
            <a:avLst/>
          </a:prstGeom>
        </p:spPr>
      </p:pic>
    </p:spTree>
    <p:extLst>
      <p:ext uri="{BB962C8B-B14F-4D97-AF65-F5344CB8AC3E}">
        <p14:creationId xmlns:p14="http://schemas.microsoft.com/office/powerpoint/2010/main" val="1471220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38" y="1076325"/>
            <a:ext cx="2452687" cy="147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Rectangle 2"/>
          <p:cNvSpPr>
            <a:spLocks noChangeArrowheads="1"/>
          </p:cNvSpPr>
          <p:nvPr/>
        </p:nvSpPr>
        <p:spPr bwMode="auto">
          <a:xfrm>
            <a:off x="3173413" y="966788"/>
            <a:ext cx="5329237" cy="1706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15900" indent="-21590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spcAft>
                <a:spcPts val="1200"/>
              </a:spcAft>
            </a:pPr>
            <a:r>
              <a:rPr lang="it-IT" altLang="it-IT" b="1" dirty="0">
                <a:ea typeface="ＭＳ Ｐゴシック" panose="020B0600070205080204" pitchFamily="34" charset="-128"/>
              </a:rPr>
              <a:t>Target</a:t>
            </a:r>
            <a:r>
              <a:rPr lang="it-IT" altLang="it-IT" dirty="0">
                <a:ea typeface="ＭＳ Ｐゴシック" panose="020B0600070205080204" pitchFamily="34" charset="-128"/>
              </a:rPr>
              <a:t>: Entro il 2030 assicurarsi che: </a:t>
            </a:r>
          </a:p>
          <a:p>
            <a:pPr indent="-130175" algn="just" hangingPunct="1">
              <a:lnSpc>
                <a:spcPct val="100000"/>
              </a:lnSpc>
              <a:spcAft>
                <a:spcPts val="600"/>
              </a:spcAft>
              <a:buSzPct val="45000"/>
              <a:buFont typeface="StarSymbol" charset="0"/>
              <a:buChar char="-"/>
            </a:pPr>
            <a:r>
              <a:rPr lang="it-IT" altLang="it-IT" dirty="0">
                <a:ea typeface="ＭＳ Ｐゴシック" panose="020B0600070205080204" pitchFamily="34" charset="-128"/>
              </a:rPr>
              <a:t>Tutti completino una istruzione primaria e secondaria libera, equa e di qualità.</a:t>
            </a:r>
          </a:p>
          <a:p>
            <a:pPr indent="-130175" algn="just" hangingPunct="1">
              <a:lnSpc>
                <a:spcPct val="100000"/>
              </a:lnSpc>
              <a:spcAft>
                <a:spcPts val="600"/>
              </a:spcAft>
              <a:buSzPct val="45000"/>
              <a:buFont typeface="StarSymbol" charset="0"/>
              <a:buChar char="-"/>
            </a:pPr>
            <a:r>
              <a:rPr lang="it-IT" altLang="it-IT" dirty="0">
                <a:ea typeface="ＭＳ Ｐゴシック" panose="020B0600070205080204" pitchFamily="34" charset="-128"/>
              </a:rPr>
              <a:t>Sia eliminata la disparità di genere nell’istruzione.</a:t>
            </a:r>
          </a:p>
        </p:txBody>
      </p:sp>
      <p:sp>
        <p:nvSpPr>
          <p:cNvPr id="23555" name="Rectangle 3"/>
          <p:cNvSpPr>
            <a:spLocks noChangeArrowheads="1"/>
          </p:cNvSpPr>
          <p:nvPr/>
        </p:nvSpPr>
        <p:spPr bwMode="auto">
          <a:xfrm>
            <a:off x="757238" y="2670175"/>
            <a:ext cx="8085137" cy="1275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15900" indent="-2159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Tutti i giovani e una parte sostanziale di adulti, uomini e donne, raggiungano l’alfabetizzazione  e l’abilità di calcolo.</a:t>
            </a:r>
          </a:p>
          <a:p>
            <a:pPr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Tutti gli studenti acquisiscano le conoscenze e le competenze per promuovere lo sviluppo sostenibile. </a:t>
            </a:r>
          </a:p>
        </p:txBody>
      </p:sp>
      <p:sp>
        <p:nvSpPr>
          <p:cNvPr id="23556" name="Rectangle 4"/>
          <p:cNvSpPr>
            <a:spLocks noChangeArrowheads="1"/>
          </p:cNvSpPr>
          <p:nvPr/>
        </p:nvSpPr>
        <p:spPr bwMode="auto">
          <a:xfrm>
            <a:off x="771525" y="4572000"/>
            <a:ext cx="5773738"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dirty="0">
                <a:ea typeface="ＭＳ Ｐゴシック" panose="020B0600070205080204" pitchFamily="34" charset="-128"/>
              </a:rPr>
              <a:t>In Italia il </a:t>
            </a:r>
            <a:r>
              <a:rPr lang="it-IT" altLang="it-IT" b="1" dirty="0">
                <a:solidFill>
                  <a:srgbClr val="FF3333"/>
                </a:solidFill>
                <a:ea typeface="ＭＳ Ｐゴシック" panose="020B0600070205080204" pitchFamily="34" charset="-128"/>
              </a:rPr>
              <a:t>15%</a:t>
            </a:r>
            <a:r>
              <a:rPr lang="it-IT" altLang="it-IT" b="1" dirty="0">
                <a:ea typeface="ＭＳ Ｐゴシック" panose="020B0600070205080204" pitchFamily="34" charset="-128"/>
              </a:rPr>
              <a:t> </a:t>
            </a:r>
            <a:r>
              <a:rPr lang="it-IT" altLang="it-IT" dirty="0">
                <a:ea typeface="ＭＳ Ｐゴシック" panose="020B0600070205080204" pitchFamily="34" charset="-128"/>
              </a:rPr>
              <a:t>dei giovani abbandona precocemente gli studi.</a:t>
            </a:r>
          </a:p>
          <a:p>
            <a:pPr hangingPunct="1">
              <a:lnSpc>
                <a:spcPct val="100000"/>
              </a:lnSpc>
            </a:pPr>
            <a:r>
              <a:rPr lang="it-IT" altLang="it-IT" dirty="0">
                <a:ea typeface="ＭＳ Ｐゴシック" panose="020B0600070205080204" pitchFamily="34" charset="-128"/>
              </a:rPr>
              <a:t>Il</a:t>
            </a:r>
            <a:r>
              <a:rPr lang="it-IT" altLang="it-IT" dirty="0">
                <a:solidFill>
                  <a:srgbClr val="FF3333"/>
                </a:solidFill>
                <a:ea typeface="ＭＳ Ｐゴシック" panose="020B0600070205080204" pitchFamily="34" charset="-128"/>
              </a:rPr>
              <a:t> </a:t>
            </a:r>
            <a:r>
              <a:rPr lang="it-IT" altLang="it-IT" b="1" dirty="0">
                <a:solidFill>
                  <a:srgbClr val="FF3333"/>
                </a:solidFill>
                <a:ea typeface="ＭＳ Ｐゴシック" panose="020B0600070205080204" pitchFamily="34" charset="-128"/>
              </a:rPr>
              <a:t>25%</a:t>
            </a:r>
            <a:r>
              <a:rPr lang="it-IT" altLang="it-IT" b="1" dirty="0">
                <a:ea typeface="ＭＳ Ｐゴシック" panose="020B0600070205080204" pitchFamily="34" charset="-128"/>
              </a:rPr>
              <a:t> </a:t>
            </a:r>
            <a:r>
              <a:rPr lang="it-IT" altLang="it-IT" dirty="0">
                <a:ea typeface="ＭＳ Ｐゴシック" panose="020B0600070205080204" pitchFamily="34" charset="-128"/>
              </a:rPr>
              <a:t>della popolazione tra i 30 e i 34 anni ha completato gli studi universitari a fronte del </a:t>
            </a:r>
            <a:r>
              <a:rPr lang="it-IT" altLang="it-IT" b="1" dirty="0">
                <a:ea typeface="ＭＳ Ｐゴシック" panose="020B0600070205080204" pitchFamily="34" charset="-128"/>
              </a:rPr>
              <a:t>39% </a:t>
            </a:r>
            <a:r>
              <a:rPr lang="it-IT" altLang="it-IT" dirty="0">
                <a:ea typeface="ＭＳ Ｐゴシック" panose="020B0600070205080204" pitchFamily="34" charset="-128"/>
              </a:rPr>
              <a:t>della media europea.</a:t>
            </a:r>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25" y="3895725"/>
            <a:ext cx="2428875" cy="177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78059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4951413" y="1736725"/>
            <a:ext cx="3905250"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i="1">
                <a:ea typeface="ＭＳ Ｐゴシック" panose="020B0600070205080204" pitchFamily="34" charset="-128"/>
              </a:rPr>
              <a:t>«Prendiamo in mano i nostri libri e le nostre penne», dissi. «Sono le nostre armi più potenti. Un bambino, un insegnante, un libro e una penna possono cambiare il mondo.» […] </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728663"/>
            <a:ext cx="4514850" cy="3381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274638" y="4324350"/>
            <a:ext cx="545941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Malala Yousafzai, premio Nobel per la pace 2014</a:t>
            </a:r>
          </a:p>
        </p:txBody>
      </p:sp>
    </p:spTree>
    <p:extLst>
      <p:ext uri="{BB962C8B-B14F-4D97-AF65-F5344CB8AC3E}">
        <p14:creationId xmlns:p14="http://schemas.microsoft.com/office/powerpoint/2010/main" val="2257884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5" y="1409700"/>
            <a:ext cx="5397500" cy="323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Rectangle 2"/>
          <p:cNvSpPr>
            <a:spLocks noChangeArrowheads="1"/>
          </p:cNvSpPr>
          <p:nvPr/>
        </p:nvSpPr>
        <p:spPr bwMode="auto">
          <a:xfrm>
            <a:off x="887413" y="4833938"/>
            <a:ext cx="5264150"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it-IT" altLang="it-IT">
                <a:ea typeface="ＭＳ Ｐゴシック" panose="020B0600070205080204" pitchFamily="34" charset="-128"/>
              </a:rPr>
              <a:t>Raggiungere l'uguaglianza di genere e l’empowerment di tutte le donne e le ragazze </a:t>
            </a:r>
          </a:p>
        </p:txBody>
      </p:sp>
      <p:sp>
        <p:nvSpPr>
          <p:cNvPr id="25603" name="Rectangle 3"/>
          <p:cNvSpPr>
            <a:spLocks noChangeArrowheads="1"/>
          </p:cNvSpPr>
          <p:nvPr/>
        </p:nvSpPr>
        <p:spPr bwMode="auto">
          <a:xfrm>
            <a:off x="6569075" y="1519238"/>
            <a:ext cx="216376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Goal 5:</a:t>
            </a:r>
          </a:p>
          <a:p>
            <a:pPr hangingPunct="1">
              <a:lnSpc>
                <a:spcPct val="100000"/>
              </a:lnSpc>
            </a:pPr>
            <a:r>
              <a:rPr lang="it-IT" altLang="it-IT" b="1">
                <a:ea typeface="ＭＳ Ｐゴシック" panose="020B0600070205080204" pitchFamily="34" charset="-128"/>
              </a:rPr>
              <a:t>Parità di genere</a:t>
            </a:r>
          </a:p>
        </p:txBody>
      </p:sp>
    </p:spTree>
    <p:extLst>
      <p:ext uri="{BB962C8B-B14F-4D97-AF65-F5344CB8AC3E}">
        <p14:creationId xmlns:p14="http://schemas.microsoft.com/office/powerpoint/2010/main" val="210820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887413"/>
            <a:ext cx="2259012" cy="1354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6" name="Rectangle 2"/>
          <p:cNvSpPr>
            <a:spLocks noChangeArrowheads="1"/>
          </p:cNvSpPr>
          <p:nvPr/>
        </p:nvSpPr>
        <p:spPr bwMode="auto">
          <a:xfrm>
            <a:off x="2928938" y="622300"/>
            <a:ext cx="5661025" cy="178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spcAft>
                <a:spcPts val="1200"/>
              </a:spcAft>
            </a:pPr>
            <a:r>
              <a:rPr lang="it-IT" altLang="it-IT" b="1" dirty="0">
                <a:ea typeface="ＭＳ Ｐゴシック" panose="020B0600070205080204" pitchFamily="34" charset="-128"/>
              </a:rPr>
              <a:t>Target</a:t>
            </a:r>
            <a:r>
              <a:rPr lang="it-IT" altLang="it-IT" dirty="0">
                <a:ea typeface="ＭＳ Ｐゴシック" panose="020B0600070205080204" pitchFamily="34" charset="-128"/>
              </a:rPr>
              <a:t>: Eliminare:</a:t>
            </a:r>
          </a:p>
          <a:p>
            <a:pPr marL="215900" indent="-130175" algn="just">
              <a:spcAft>
                <a:spcPts val="600"/>
              </a:spcAft>
              <a:buSzPct val="45000"/>
              <a:buFont typeface="StarSymbol" charset="0"/>
              <a:buChar char="-"/>
            </a:pPr>
            <a:r>
              <a:rPr lang="it-IT" altLang="it-IT" dirty="0">
                <a:ea typeface="ＭＳ Ｐゴシック" panose="020B0600070205080204" pitchFamily="34" charset="-128"/>
              </a:rPr>
              <a:t>La discriminazione nei confronti di tutte le donne.</a:t>
            </a:r>
          </a:p>
          <a:p>
            <a:pPr marL="215900" indent="-130175" algn="just">
              <a:spcAft>
                <a:spcPts val="600"/>
              </a:spcAft>
              <a:buSzPct val="45000"/>
              <a:buFont typeface="StarSymbol" charset="0"/>
              <a:buChar char="-"/>
            </a:pPr>
            <a:r>
              <a:rPr lang="it-IT" altLang="it-IT" dirty="0">
                <a:ea typeface="ＭＳ Ｐゴシック" panose="020B0600070205080204" pitchFamily="34" charset="-128"/>
              </a:rPr>
              <a:t>Ogni forma di violenza contro tutte le donne.</a:t>
            </a:r>
          </a:p>
          <a:p>
            <a:pPr marL="215900" indent="-130175" algn="just">
              <a:spcAft>
                <a:spcPts val="600"/>
              </a:spcAft>
              <a:buSzPct val="45000"/>
              <a:buFont typeface="StarSymbol" charset="0"/>
              <a:buChar char="-"/>
            </a:pPr>
            <a:r>
              <a:rPr lang="it-IT" altLang="it-IT" dirty="0">
                <a:ea typeface="ＭＳ Ｐゴシック" panose="020B0600070205080204" pitchFamily="34" charset="-128"/>
              </a:rPr>
              <a:t>Pratiche nocive, come matrimonio delle bambine, forzato e combinato, e le mutilazioni genitali. </a:t>
            </a:r>
          </a:p>
        </p:txBody>
      </p:sp>
      <p:sp>
        <p:nvSpPr>
          <p:cNvPr id="26627" name="Rectangle 3"/>
          <p:cNvSpPr>
            <a:spLocks noChangeArrowheads="1"/>
          </p:cNvSpPr>
          <p:nvPr/>
        </p:nvSpPr>
        <p:spPr bwMode="auto">
          <a:xfrm>
            <a:off x="679450" y="2465388"/>
            <a:ext cx="7889875" cy="3291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it-IT" altLang="it-IT" b="1" dirty="0">
                <a:ea typeface="ＭＳ Ｐゴシック" panose="020B0600070205080204" pitchFamily="34" charset="-128"/>
              </a:rPr>
              <a:t>Garantire:</a:t>
            </a:r>
          </a:p>
          <a:p>
            <a:pPr algn="just" hangingPunct="1">
              <a:lnSpc>
                <a:spcPct val="100000"/>
              </a:lnSpc>
            </a:pPr>
            <a:endParaRPr lang="it-IT" altLang="it-IT" b="1" dirty="0">
              <a:ea typeface="ＭＳ Ｐゴシック" panose="020B0600070205080204" pitchFamily="34" charset="-128"/>
            </a:endParaRP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Alle donne la piena ed effettiva partecipazione e pari opportunità di leadership a tutti i livelli del processo decisionale nella vita politica, economica e pubblica.</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L’accesso universale alla salute sessuale e riproduttiva e ai diritti riproduttivi.</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Riconoscere e valorizzare il lavoro di cura e il lavoro domestico non retribuiti tramite la fornitura di servizi pubblici, infrastrutture e politiche di protezione sociale e la promozione della responsabilità condivisa all’interno del nucleo familiare.</a:t>
            </a:r>
          </a:p>
        </p:txBody>
      </p:sp>
    </p:spTree>
    <p:extLst>
      <p:ext uri="{BB962C8B-B14F-4D97-AF65-F5344CB8AC3E}">
        <p14:creationId xmlns:p14="http://schemas.microsoft.com/office/powerpoint/2010/main" val="1184127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887413"/>
            <a:ext cx="2259012" cy="1354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0" name="Rectangle 2"/>
          <p:cNvSpPr>
            <a:spLocks noChangeArrowheads="1"/>
          </p:cNvSpPr>
          <p:nvPr/>
        </p:nvSpPr>
        <p:spPr bwMode="auto">
          <a:xfrm>
            <a:off x="3806825" y="914400"/>
            <a:ext cx="3603625"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b="1">
                <a:solidFill>
                  <a:srgbClr val="FF3333"/>
                </a:solidFill>
                <a:ea typeface="ＭＳ Ｐゴシック" panose="020B0600070205080204" pitchFamily="34" charset="-128"/>
              </a:rPr>
              <a:t>114</a:t>
            </a:r>
            <a:r>
              <a:rPr lang="it-IT" altLang="it-IT" b="1">
                <a:ea typeface="ＭＳ Ｐゴシック" panose="020B0600070205080204" pitchFamily="34" charset="-128"/>
              </a:rPr>
              <a:t> donne</a:t>
            </a:r>
            <a:r>
              <a:rPr lang="it-IT" altLang="it-IT">
                <a:ea typeface="ＭＳ Ｐゴシック" panose="020B0600070205080204" pitchFamily="34" charset="-128"/>
              </a:rPr>
              <a:t> sono state uccise dal partner o dall’ex partner</a:t>
            </a:r>
          </a:p>
        </p:txBody>
      </p:sp>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1333" t="7088" r="21199" b="5441"/>
          <a:stretch>
            <a:fillRect/>
          </a:stretch>
        </p:blipFill>
        <p:spPr bwMode="auto">
          <a:xfrm>
            <a:off x="3309938" y="947738"/>
            <a:ext cx="401637" cy="612775"/>
          </a:xfrm>
          <a:prstGeom prst="rect">
            <a:avLst/>
          </a:prstGeom>
          <a:noFill/>
          <a:ln>
            <a:noFill/>
          </a:ln>
          <a:effectLst/>
          <a:extLst>
            <a:ext uri="{909E8E84-426E-40DD-AFC4-6F175D3DCCD1}">
              <a14:hiddenFill xmlns:a14="http://schemas.microsoft.com/office/drawing/2010/main">
                <a:blipFill dpi="0" rotWithShape="0">
                  <a:blip/>
                  <a:srcRect l="21333" t="7088" r="21199" b="544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743325"/>
            <a:ext cx="2619375" cy="1743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Rectangle 5"/>
          <p:cNvSpPr>
            <a:spLocks noChangeArrowheads="1"/>
          </p:cNvSpPr>
          <p:nvPr/>
        </p:nvSpPr>
        <p:spPr bwMode="auto">
          <a:xfrm>
            <a:off x="2949575" y="2239963"/>
            <a:ext cx="3160713" cy="91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it-IT" altLang="it-IT">
                <a:ea typeface="ＭＳ Ｐゴシック" panose="020B0600070205080204" pitchFamily="34" charset="-128"/>
              </a:rPr>
              <a:t>Circa </a:t>
            </a:r>
            <a:r>
              <a:rPr lang="it-IT" altLang="it-IT" b="1">
                <a:solidFill>
                  <a:srgbClr val="FF3333"/>
                </a:solidFill>
                <a:ea typeface="ＭＳ Ｐゴシック" panose="020B0600070205080204" pitchFamily="34" charset="-128"/>
              </a:rPr>
              <a:t>200 milioni</a:t>
            </a:r>
            <a:r>
              <a:rPr lang="it-IT" altLang="it-IT">
                <a:ea typeface="ＭＳ Ｐゴシック" panose="020B0600070205080204" pitchFamily="34" charset="-128"/>
              </a:rPr>
              <a:t> di bambini e donne hanno subito mutilazioni genitali</a:t>
            </a:r>
          </a:p>
        </p:txBody>
      </p:sp>
      <p:sp>
        <p:nvSpPr>
          <p:cNvPr id="27654" name="Rectangle 6"/>
          <p:cNvSpPr>
            <a:spLocks noChangeArrowheads="1"/>
          </p:cNvSpPr>
          <p:nvPr/>
        </p:nvSpPr>
        <p:spPr bwMode="auto">
          <a:xfrm>
            <a:off x="3440113" y="3694113"/>
            <a:ext cx="5313362"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endParaRPr lang="it-IT" altLang="it-IT">
              <a:ea typeface="ＭＳ Ｐゴシック" panose="020B0600070205080204" pitchFamily="34" charset="-128"/>
            </a:endParaRPr>
          </a:p>
          <a:p>
            <a:pPr hangingPunct="1">
              <a:lnSpc>
                <a:spcPct val="100000"/>
              </a:lnSpc>
            </a:pPr>
            <a:r>
              <a:rPr lang="it-IT" altLang="it-IT">
                <a:ea typeface="ＭＳ Ｐゴシック" panose="020B0600070205080204" pitchFamily="34" charset="-128"/>
              </a:rPr>
              <a:t>Lavoro domestico e cura della famiglia</a:t>
            </a:r>
          </a:p>
          <a:p>
            <a:pPr hangingPunct="1">
              <a:lnSpc>
                <a:spcPct val="100000"/>
              </a:lnSpc>
            </a:pPr>
            <a:r>
              <a:rPr lang="it-IT" altLang="it-IT">
                <a:ea typeface="ＭＳ Ｐゴシック" panose="020B0600070205080204" pitchFamily="34" charset="-128"/>
              </a:rPr>
              <a:t>Donne:</a:t>
            </a:r>
            <a:r>
              <a:rPr lang="it-IT" altLang="it-IT" b="1">
                <a:solidFill>
                  <a:srgbClr val="FF3333"/>
                </a:solidFill>
                <a:ea typeface="ＭＳ Ｐゴシック" panose="020B0600070205080204" pitchFamily="34" charset="-128"/>
              </a:rPr>
              <a:t>circa 19 %</a:t>
            </a:r>
            <a:r>
              <a:rPr lang="it-IT" altLang="it-IT" b="1">
                <a:ea typeface="ＭＳ Ｐゴシック" panose="020B0600070205080204" pitchFamily="34" charset="-128"/>
              </a:rPr>
              <a:t> </a:t>
            </a:r>
            <a:r>
              <a:rPr lang="it-IT" altLang="it-IT">
                <a:ea typeface="ＭＳ Ｐゴシック" panose="020B0600070205080204" pitchFamily="34" charset="-128"/>
              </a:rPr>
              <a:t>del tempo</a:t>
            </a:r>
          </a:p>
          <a:p>
            <a:pPr hangingPunct="1">
              <a:lnSpc>
                <a:spcPct val="100000"/>
              </a:lnSpc>
            </a:pPr>
            <a:r>
              <a:rPr lang="it-IT" altLang="it-IT">
                <a:ea typeface="ＭＳ Ｐゴシック" panose="020B0600070205080204" pitchFamily="34" charset="-128"/>
              </a:rPr>
              <a:t>Uomini:</a:t>
            </a:r>
            <a:r>
              <a:rPr lang="it-IT" altLang="it-IT" b="1">
                <a:solidFill>
                  <a:srgbClr val="FF3333"/>
                </a:solidFill>
                <a:ea typeface="ＭＳ Ｐゴシック" panose="020B0600070205080204" pitchFamily="34" charset="-128"/>
              </a:rPr>
              <a:t>circa l’8 %</a:t>
            </a:r>
            <a:r>
              <a:rPr lang="it-IT" altLang="it-IT" b="1">
                <a:ea typeface="ＭＳ Ｐゴシック" panose="020B0600070205080204" pitchFamily="34" charset="-128"/>
              </a:rPr>
              <a:t> </a:t>
            </a:r>
            <a:r>
              <a:rPr lang="it-IT" altLang="it-IT">
                <a:ea typeface="ＭＳ Ｐゴシック" panose="020B0600070205080204" pitchFamily="34" charset="-128"/>
              </a:rPr>
              <a:t>del tempo</a:t>
            </a:r>
          </a:p>
        </p:txBody>
      </p:sp>
      <p:pic>
        <p:nvPicPr>
          <p:cNvPr id="276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310"/>
          <a:stretch>
            <a:fillRect/>
          </a:stretch>
        </p:blipFill>
        <p:spPr bwMode="auto">
          <a:xfrm>
            <a:off x="6283325" y="2235200"/>
            <a:ext cx="1600200" cy="1193800"/>
          </a:xfrm>
          <a:prstGeom prst="rect">
            <a:avLst/>
          </a:prstGeom>
          <a:noFill/>
          <a:ln>
            <a:noFill/>
          </a:ln>
          <a:effectLst/>
          <a:extLst>
            <a:ext uri="{909E8E84-426E-40DD-AFC4-6F175D3DCCD1}">
              <a14:hiddenFill xmlns:a14="http://schemas.microsoft.com/office/drawing/2010/main">
                <a:blipFill dpi="0" rotWithShape="0">
                  <a:blip/>
                  <a:srcRect l="-3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6922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411288"/>
            <a:ext cx="5894388"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Rectangle 2"/>
          <p:cNvSpPr>
            <a:spLocks noChangeArrowheads="1"/>
          </p:cNvSpPr>
          <p:nvPr/>
        </p:nvSpPr>
        <p:spPr bwMode="auto">
          <a:xfrm>
            <a:off x="574675" y="5083175"/>
            <a:ext cx="6124575"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it-IT" altLang="it-IT">
                <a:ea typeface="ＭＳ Ｐゴシック" panose="020B0600070205080204" pitchFamily="34" charset="-128"/>
              </a:rPr>
              <a:t>Incentivare una crescita economica duratura, inclusiva e sostenibile, un'occupazione piena e produttiva e un lavoro dignitoso per tutti </a:t>
            </a:r>
          </a:p>
        </p:txBody>
      </p:sp>
      <p:sp>
        <p:nvSpPr>
          <p:cNvPr id="28675" name="Rectangle 3"/>
          <p:cNvSpPr>
            <a:spLocks noChangeArrowheads="1"/>
          </p:cNvSpPr>
          <p:nvPr/>
        </p:nvSpPr>
        <p:spPr bwMode="auto">
          <a:xfrm>
            <a:off x="6699250" y="1411288"/>
            <a:ext cx="2370138"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dirty="0">
                <a:ea typeface="ＭＳ Ｐゴシック" panose="020B0600070205080204" pitchFamily="34" charset="-128"/>
              </a:rPr>
              <a:t>Goal 8: </a:t>
            </a:r>
          </a:p>
          <a:p>
            <a:pPr hangingPunct="1">
              <a:lnSpc>
                <a:spcPct val="100000"/>
              </a:lnSpc>
            </a:pPr>
            <a:r>
              <a:rPr lang="it-IT" altLang="it-IT" b="1" dirty="0">
                <a:ea typeface="ＭＳ Ｐゴシック" panose="020B0600070205080204" pitchFamily="34" charset="-128"/>
              </a:rPr>
              <a:t>Buona occupazione e crescita economica</a:t>
            </a:r>
          </a:p>
        </p:txBody>
      </p:sp>
    </p:spTree>
    <p:extLst>
      <p:ext uri="{BB962C8B-B14F-4D97-AF65-F5344CB8AC3E}">
        <p14:creationId xmlns:p14="http://schemas.microsoft.com/office/powerpoint/2010/main" val="3596581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974725"/>
            <a:ext cx="1558925" cy="93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p:cNvSpPr>
            <a:spLocks noChangeArrowheads="1"/>
          </p:cNvSpPr>
          <p:nvPr/>
        </p:nvSpPr>
        <p:spPr bwMode="auto">
          <a:xfrm>
            <a:off x="2149475" y="974725"/>
            <a:ext cx="5661025" cy="798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spcAft>
                <a:spcPts val="1200"/>
              </a:spcAft>
            </a:pPr>
            <a:r>
              <a:rPr lang="it-IT" altLang="it-IT" b="1" dirty="0">
                <a:ea typeface="ＭＳ Ｐゴシック" panose="020B0600070205080204" pitchFamily="34" charset="-128"/>
              </a:rPr>
              <a:t>Target</a:t>
            </a:r>
            <a:r>
              <a:rPr lang="it-IT" altLang="it-IT" dirty="0">
                <a:ea typeface="ＭＳ Ｐゴシック" panose="020B0600070205080204" pitchFamily="34" charset="-128"/>
              </a:rPr>
              <a:t>:</a:t>
            </a:r>
          </a:p>
          <a:p>
            <a:pPr marL="215900" indent="-130175" algn="just">
              <a:lnSpc>
                <a:spcPct val="100000"/>
              </a:lnSpc>
              <a:spcAft>
                <a:spcPts val="600"/>
              </a:spcAft>
              <a:buSzPct val="45000"/>
              <a:buFont typeface="StarSymbol" charset="0"/>
              <a:buChar char="-"/>
            </a:pPr>
            <a:r>
              <a:rPr lang="it-IT" altLang="it-IT" dirty="0">
                <a:ea typeface="ＭＳ Ｐゴシック" panose="020B0600070205080204" pitchFamily="34" charset="-128"/>
              </a:rPr>
              <a:t>Sostenere la crescita economica pro-capite</a:t>
            </a:r>
          </a:p>
        </p:txBody>
      </p:sp>
      <p:sp>
        <p:nvSpPr>
          <p:cNvPr id="29699" name="Rectangle 3"/>
          <p:cNvSpPr>
            <a:spLocks noChangeArrowheads="1"/>
          </p:cNvSpPr>
          <p:nvPr/>
        </p:nvSpPr>
        <p:spPr bwMode="auto">
          <a:xfrm>
            <a:off x="346075" y="2595268"/>
            <a:ext cx="8310563" cy="2337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Promuovere politiche orientate allo sviluppo che supportino le attività produttive, creazione lavoro dignitoso, creatività, innovazione.</a:t>
            </a:r>
          </a:p>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Raggiungere la piena e produttiva occupazione e un lavoro dignitoso per tutti, anche per i giovani e le persone con disabilità.</a:t>
            </a:r>
          </a:p>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Entro il 2020 ridurre la percentuale di NEET.</a:t>
            </a:r>
          </a:p>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Eliminare il lavoro forzato, porre fine alla schiavitù </a:t>
            </a:r>
          </a:p>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moderna e al traffico di esseri umani.</a:t>
            </a:r>
          </a:p>
        </p:txBody>
      </p:sp>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450" y="3527425"/>
            <a:ext cx="3095625" cy="254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8523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974725"/>
            <a:ext cx="1558925" cy="93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Rectangle 2"/>
          <p:cNvSpPr>
            <a:spLocks noChangeArrowheads="1"/>
          </p:cNvSpPr>
          <p:nvPr/>
        </p:nvSpPr>
        <p:spPr bwMode="auto">
          <a:xfrm>
            <a:off x="546100" y="2145221"/>
            <a:ext cx="4278313"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dirty="0">
                <a:ea typeface="ＭＳ Ｐゴシック" panose="020B0600070205080204" pitchFamily="34" charset="-128"/>
              </a:rPr>
              <a:t>Il tasso di disoccupazione giovanile è di poco inferiore al </a:t>
            </a:r>
            <a:r>
              <a:rPr lang="it-IT" altLang="it-IT" b="1" dirty="0">
                <a:solidFill>
                  <a:srgbClr val="FF0066"/>
                </a:solidFill>
                <a:ea typeface="ＭＳ Ｐゴシック" panose="020B0600070205080204" pitchFamily="34" charset="-128"/>
              </a:rPr>
              <a:t>40% </a:t>
            </a:r>
          </a:p>
          <a:p>
            <a:pPr hangingPunct="1">
              <a:lnSpc>
                <a:spcPct val="100000"/>
              </a:lnSpc>
            </a:pPr>
            <a:endParaRPr lang="it-IT" altLang="it-IT" dirty="0">
              <a:ea typeface="ＭＳ Ｐゴシック" panose="020B0600070205080204" pitchFamily="34" charset="-128"/>
            </a:endParaRPr>
          </a:p>
          <a:p>
            <a:pPr hangingPunct="1">
              <a:lnSpc>
                <a:spcPct val="100000"/>
              </a:lnSpc>
            </a:pPr>
            <a:r>
              <a:rPr lang="it-IT" altLang="it-IT" dirty="0">
                <a:solidFill>
                  <a:srgbClr val="FF0066"/>
                </a:solidFill>
                <a:ea typeface="ＭＳ Ｐゴシック" panose="020B0600070205080204" pitchFamily="34" charset="-128"/>
              </a:rPr>
              <a:t>1</a:t>
            </a:r>
            <a:r>
              <a:rPr lang="it-IT" altLang="it-IT" dirty="0">
                <a:ea typeface="ＭＳ Ｐゴシック" panose="020B0600070205080204" pitchFamily="34" charset="-128"/>
              </a:rPr>
              <a:t> giovane su </a:t>
            </a:r>
            <a:r>
              <a:rPr lang="it-IT" altLang="it-IT" b="1" dirty="0">
                <a:solidFill>
                  <a:srgbClr val="FF0066"/>
                </a:solidFill>
                <a:ea typeface="ＭＳ Ｐゴシック" panose="020B0600070205080204" pitchFamily="34" charset="-128"/>
              </a:rPr>
              <a:t>5</a:t>
            </a:r>
            <a:r>
              <a:rPr lang="it-IT" altLang="it-IT" dirty="0">
                <a:ea typeface="ＭＳ Ｐゴシック" panose="020B0600070205080204" pitchFamily="34" charset="-128"/>
              </a:rPr>
              <a:t> non lavora e non studia</a:t>
            </a:r>
          </a:p>
        </p:txBody>
      </p:sp>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2113" y="1008063"/>
            <a:ext cx="2808287" cy="1836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0" y="3600450"/>
            <a:ext cx="2000250" cy="228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Rectangle 5"/>
          <p:cNvSpPr>
            <a:spLocks noChangeArrowheads="1"/>
          </p:cNvSpPr>
          <p:nvPr/>
        </p:nvSpPr>
        <p:spPr bwMode="auto">
          <a:xfrm>
            <a:off x="774551" y="4275138"/>
            <a:ext cx="6228678" cy="921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dirty="0">
                <a:ea typeface="ＭＳ Ｐゴシック" panose="020B0600070205080204" pitchFamily="34" charset="-128"/>
              </a:rPr>
              <a:t>Crescono i divari territoriali tra il Nord e il Sud del Paese, con un </a:t>
            </a:r>
            <a:r>
              <a:rPr lang="it-IT" altLang="it-IT" dirty="0" err="1">
                <a:ea typeface="ＭＳ Ｐゴシック" panose="020B0600070205080204" pitchFamily="34" charset="-128"/>
              </a:rPr>
              <a:t>Pil</a:t>
            </a:r>
            <a:r>
              <a:rPr lang="it-IT" altLang="it-IT" dirty="0">
                <a:ea typeface="ＭＳ Ｐゴシック" panose="020B0600070205080204" pitchFamily="34" charset="-128"/>
              </a:rPr>
              <a:t> pro-capite del Mezzogiorno che nel 2015 era il </a:t>
            </a:r>
            <a:r>
              <a:rPr lang="it-IT" altLang="it-IT" b="1" dirty="0">
                <a:solidFill>
                  <a:srgbClr val="FF0066"/>
                </a:solidFill>
                <a:ea typeface="ＭＳ Ｐゴシック" panose="020B0600070205080204" pitchFamily="34" charset="-128"/>
              </a:rPr>
              <a:t>47%</a:t>
            </a:r>
            <a:r>
              <a:rPr lang="it-IT" altLang="it-IT" b="1" dirty="0">
                <a:ea typeface="ＭＳ Ｐゴシック" panose="020B0600070205080204" pitchFamily="34" charset="-128"/>
              </a:rPr>
              <a:t> </a:t>
            </a:r>
            <a:r>
              <a:rPr lang="it-IT" altLang="it-IT" dirty="0">
                <a:ea typeface="ＭＳ Ｐゴシック" panose="020B0600070205080204" pitchFamily="34" charset="-128"/>
              </a:rPr>
              <a:t>di quello registrato nel Nord-ovest</a:t>
            </a:r>
          </a:p>
        </p:txBody>
      </p:sp>
    </p:spTree>
    <p:extLst>
      <p:ext uri="{BB962C8B-B14F-4D97-AF65-F5344CB8AC3E}">
        <p14:creationId xmlns:p14="http://schemas.microsoft.com/office/powerpoint/2010/main" val="3307778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533363" y="925412"/>
            <a:ext cx="4031873" cy="369332"/>
          </a:xfrm>
          <a:prstGeom prst="rect">
            <a:avLst/>
          </a:prstGeom>
          <a:noFill/>
        </p:spPr>
        <p:txBody>
          <a:bodyPr wrap="none" rtlCol="0">
            <a:spAutoFit/>
          </a:bodyPr>
          <a:lstStyle/>
          <a:p>
            <a:r>
              <a:rPr lang="it-IT" dirty="0"/>
              <a:t>Goal 9: </a:t>
            </a:r>
            <a:r>
              <a:rPr lang="it-IT" b="1" dirty="0"/>
              <a:t>innovazione e infrastrutture</a:t>
            </a:r>
          </a:p>
        </p:txBody>
      </p:sp>
      <p:sp>
        <p:nvSpPr>
          <p:cNvPr id="5" name="CasellaDiTesto 4"/>
          <p:cNvSpPr txBox="1"/>
          <p:nvPr/>
        </p:nvSpPr>
        <p:spPr>
          <a:xfrm>
            <a:off x="399245" y="4675031"/>
            <a:ext cx="8500056" cy="646331"/>
          </a:xfrm>
          <a:prstGeom prst="rect">
            <a:avLst/>
          </a:prstGeom>
          <a:noFill/>
        </p:spPr>
        <p:txBody>
          <a:bodyPr wrap="square" rtlCol="0">
            <a:spAutoFit/>
          </a:bodyPr>
          <a:lstStyle/>
          <a:p>
            <a:r>
              <a:rPr lang="it-IT" dirty="0"/>
              <a:t>Costruire infrastrutture resilienti e promuovere l’innovazione e l’industrializzazione equa, responsabile e sostenibile</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604" y="761673"/>
            <a:ext cx="3544909" cy="3544909"/>
          </a:xfrm>
          <a:prstGeom prst="rect">
            <a:avLst/>
          </a:prstGeom>
        </p:spPr>
      </p:pic>
    </p:spTree>
    <p:extLst>
      <p:ext uri="{BB962C8B-B14F-4D97-AF65-F5344CB8AC3E}">
        <p14:creationId xmlns:p14="http://schemas.microsoft.com/office/powerpoint/2010/main" val="1159088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09115" y="914400"/>
            <a:ext cx="4958367" cy="3970318"/>
          </a:xfrm>
          <a:prstGeom prst="rect">
            <a:avLst/>
          </a:prstGeom>
          <a:noFill/>
        </p:spPr>
        <p:txBody>
          <a:bodyPr wrap="square" rtlCol="0">
            <a:spAutoFit/>
          </a:bodyPr>
          <a:lstStyle/>
          <a:p>
            <a:r>
              <a:rPr lang="it-IT" b="1" dirty="0"/>
              <a:t>Target: </a:t>
            </a:r>
          </a:p>
          <a:p>
            <a:pPr marL="285750" indent="-285750">
              <a:buFontTx/>
              <a:buChar char="-"/>
            </a:pPr>
            <a:r>
              <a:rPr lang="it-IT" dirty="0"/>
              <a:t>infrastrutture di qualità affidabili, sostenibili e resilienti per lo sviluppo e il benessere umano di accesso equo per tutti</a:t>
            </a:r>
          </a:p>
          <a:p>
            <a:pPr marL="285750" indent="-285750">
              <a:buFontTx/>
              <a:buChar char="-"/>
            </a:pPr>
            <a:r>
              <a:rPr lang="it-IT" dirty="0"/>
              <a:t>Industrializzazione inclusiva e sostenibile, incrementando quota di occupazione e PIL</a:t>
            </a:r>
          </a:p>
          <a:p>
            <a:pPr marL="285750" indent="-285750">
              <a:buFontTx/>
              <a:buChar char="-"/>
            </a:pPr>
            <a:r>
              <a:rPr lang="it-IT" dirty="0"/>
              <a:t>Accesso dei piccoli industriali ai servizi finanziari, in particolare nei paesi in via di sviluppo</a:t>
            </a:r>
          </a:p>
          <a:p>
            <a:pPr marL="285750" indent="-285750">
              <a:buFontTx/>
              <a:buChar char="-"/>
            </a:pPr>
            <a:r>
              <a:rPr lang="it-IT" dirty="0"/>
              <a:t>Aumento dell’accesso alle informazioni e accesso universale e a basto costo ad internet </a:t>
            </a:r>
          </a:p>
          <a:p>
            <a:pPr marL="285750" indent="-285750">
              <a:buFontTx/>
              <a:buChar char="-"/>
            </a:pPr>
            <a:r>
              <a:rPr lang="it-IT" dirty="0"/>
              <a:t> - Sostenere lo sviluppo della tecnologia domestica</a:t>
            </a:r>
          </a:p>
        </p:txBody>
      </p:sp>
      <p:pic>
        <p:nvPicPr>
          <p:cNvPr id="5" name="Immagine 4"/>
          <p:cNvPicPr>
            <a:picLocks noChangeAspect="1"/>
          </p:cNvPicPr>
          <p:nvPr/>
        </p:nvPicPr>
        <p:blipFill>
          <a:blip r:embed="rId2"/>
          <a:stretch>
            <a:fillRect/>
          </a:stretch>
        </p:blipFill>
        <p:spPr>
          <a:xfrm>
            <a:off x="275500" y="3959371"/>
            <a:ext cx="3810330" cy="2145978"/>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814" y="1033529"/>
            <a:ext cx="2089597" cy="2089597"/>
          </a:xfrm>
          <a:prstGeom prst="rect">
            <a:avLst/>
          </a:prstGeom>
        </p:spPr>
      </p:pic>
    </p:spTree>
    <p:extLst>
      <p:ext uri="{BB962C8B-B14F-4D97-AF65-F5344CB8AC3E}">
        <p14:creationId xmlns:p14="http://schemas.microsoft.com/office/powerpoint/2010/main" val="2538377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345150" y="859810"/>
            <a:ext cx="8216076" cy="5154304"/>
          </a:xfrm>
          <a:prstGeom prst="rect">
            <a:avLst/>
          </a:prstGeom>
        </p:spPr>
      </p:pic>
    </p:spTree>
    <p:extLst>
      <p:ext uri="{BB962C8B-B14F-4D97-AF65-F5344CB8AC3E}">
        <p14:creationId xmlns:p14="http://schemas.microsoft.com/office/powerpoint/2010/main" val="942913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50017" y="910274"/>
            <a:ext cx="6014434" cy="1477328"/>
          </a:xfrm>
          <a:prstGeom prst="rect">
            <a:avLst/>
          </a:prstGeom>
          <a:noFill/>
        </p:spPr>
        <p:txBody>
          <a:bodyPr wrap="square" rtlCol="0">
            <a:spAutoFit/>
          </a:bodyPr>
          <a:lstStyle/>
          <a:p>
            <a:pPr algn="just"/>
            <a:r>
              <a:rPr lang="it-IT" dirty="0"/>
              <a:t>Rivoluzioni industriali nel mondo occidentale:</a:t>
            </a:r>
          </a:p>
          <a:p>
            <a:pPr algn="just"/>
            <a:r>
              <a:rPr lang="it-IT" dirty="0"/>
              <a:t>1770- 1850 &gt; macchina a vapore</a:t>
            </a:r>
          </a:p>
          <a:p>
            <a:pPr algn="just"/>
            <a:r>
              <a:rPr lang="it-IT" dirty="0"/>
              <a:t>1856 – 1878 &gt; petrolio</a:t>
            </a:r>
          </a:p>
          <a:p>
            <a:pPr algn="just"/>
            <a:r>
              <a:rPr lang="it-IT" dirty="0"/>
              <a:t>Secondo dopoguerra &gt; nascita dell’informatica (che ha portato all’era digitale e dell’automazione) </a:t>
            </a:r>
          </a:p>
        </p:txBody>
      </p:sp>
      <p:sp>
        <p:nvSpPr>
          <p:cNvPr id="3" name="CasellaDiTesto 2"/>
          <p:cNvSpPr txBox="1"/>
          <p:nvPr/>
        </p:nvSpPr>
        <p:spPr>
          <a:xfrm>
            <a:off x="334849" y="2982046"/>
            <a:ext cx="7937659" cy="923330"/>
          </a:xfrm>
          <a:prstGeom prst="rect">
            <a:avLst/>
          </a:prstGeom>
          <a:noFill/>
        </p:spPr>
        <p:txBody>
          <a:bodyPr wrap="square" rtlCol="0">
            <a:spAutoFit/>
          </a:bodyPr>
          <a:lstStyle/>
          <a:p>
            <a:pPr algn="just"/>
            <a:r>
              <a:rPr lang="it-IT" dirty="0"/>
              <a:t>ADESSO &gt; IV rivoluzione industriale in corso che porterà alla produzione industriale del tutto automatizzata e interconnessa (utilizzo di big data, realtà aumentata, robotica ecc..) Industria 4.0</a:t>
            </a:r>
          </a:p>
        </p:txBody>
      </p:sp>
      <p:sp>
        <p:nvSpPr>
          <p:cNvPr id="4" name="CasellaDiTesto 3"/>
          <p:cNvSpPr txBox="1"/>
          <p:nvPr/>
        </p:nvSpPr>
        <p:spPr>
          <a:xfrm>
            <a:off x="594564" y="4290813"/>
            <a:ext cx="3709115" cy="923330"/>
          </a:xfrm>
          <a:prstGeom prst="rect">
            <a:avLst/>
          </a:prstGeom>
          <a:noFill/>
        </p:spPr>
        <p:txBody>
          <a:bodyPr wrap="square" rtlCol="0">
            <a:spAutoFit/>
          </a:bodyPr>
          <a:lstStyle/>
          <a:p>
            <a:pPr algn="just"/>
            <a:r>
              <a:rPr lang="it-IT" dirty="0"/>
              <a:t>Oltre </a:t>
            </a:r>
            <a:r>
              <a:rPr lang="it-IT" dirty="0">
                <a:solidFill>
                  <a:srgbClr val="FF0000"/>
                </a:solidFill>
              </a:rPr>
              <a:t>2,5 miliardi </a:t>
            </a:r>
            <a:r>
              <a:rPr lang="it-IT" dirty="0"/>
              <a:t>di persone hanno difficoltà di accesso all’energia elettrica</a:t>
            </a:r>
          </a:p>
        </p:txBody>
      </p:sp>
      <p:pic>
        <p:nvPicPr>
          <p:cNvPr id="7" name="Immagine 6"/>
          <p:cNvPicPr>
            <a:picLocks noChangeAspect="1"/>
          </p:cNvPicPr>
          <p:nvPr/>
        </p:nvPicPr>
        <p:blipFill>
          <a:blip r:embed="rId2"/>
          <a:stretch>
            <a:fillRect/>
          </a:stretch>
        </p:blipFill>
        <p:spPr>
          <a:xfrm>
            <a:off x="4760910" y="3839443"/>
            <a:ext cx="3511600" cy="2115495"/>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16" y="737534"/>
            <a:ext cx="2009105" cy="2009105"/>
          </a:xfrm>
          <a:prstGeom prst="rect">
            <a:avLst/>
          </a:prstGeom>
        </p:spPr>
      </p:pic>
    </p:spTree>
    <p:extLst>
      <p:ext uri="{BB962C8B-B14F-4D97-AF65-F5344CB8AC3E}">
        <p14:creationId xmlns:p14="http://schemas.microsoft.com/office/powerpoint/2010/main" val="2895057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214824" y="416336"/>
            <a:ext cx="4211144" cy="2451143"/>
          </a:xfrm>
          <a:prstGeom prst="rect">
            <a:avLst/>
          </a:prstGeom>
        </p:spPr>
      </p:pic>
      <p:pic>
        <p:nvPicPr>
          <p:cNvPr id="3" name="Immagine 2"/>
          <p:cNvPicPr>
            <a:picLocks noChangeAspect="1"/>
          </p:cNvPicPr>
          <p:nvPr/>
        </p:nvPicPr>
        <p:blipFill>
          <a:blip r:embed="rId3"/>
          <a:stretch>
            <a:fillRect/>
          </a:stretch>
        </p:blipFill>
        <p:spPr>
          <a:xfrm>
            <a:off x="4572000" y="3760324"/>
            <a:ext cx="4559819" cy="1989076"/>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458" y="874127"/>
            <a:ext cx="1289175" cy="1289175"/>
          </a:xfrm>
          <a:prstGeom prst="rect">
            <a:avLst/>
          </a:prstGeom>
        </p:spPr>
      </p:pic>
      <p:sp>
        <p:nvSpPr>
          <p:cNvPr id="5" name="CasellaDiTesto 4">
            <a:extLst>
              <a:ext uri="{FF2B5EF4-FFF2-40B4-BE49-F238E27FC236}">
                <a16:creationId xmlns:a16="http://schemas.microsoft.com/office/drawing/2014/main" id="{B609A19C-5F0E-41FA-BC53-D7547C1563A8}"/>
              </a:ext>
            </a:extLst>
          </p:cNvPr>
          <p:cNvSpPr txBox="1"/>
          <p:nvPr/>
        </p:nvSpPr>
        <p:spPr>
          <a:xfrm>
            <a:off x="514458" y="3061982"/>
            <a:ext cx="3982041" cy="3139321"/>
          </a:xfrm>
          <a:prstGeom prst="rect">
            <a:avLst/>
          </a:prstGeom>
          <a:noFill/>
        </p:spPr>
        <p:txBody>
          <a:bodyPr wrap="square" rtlCol="0">
            <a:spAutoFit/>
          </a:bodyPr>
          <a:lstStyle/>
          <a:p>
            <a:r>
              <a:rPr lang="it-IT" dirty="0"/>
              <a:t>Codice degli Appalti </a:t>
            </a:r>
            <a:r>
              <a:rPr lang="it-IT" dirty="0" err="1"/>
              <a:t>DLgs</a:t>
            </a:r>
            <a:r>
              <a:rPr lang="it-IT" dirty="0"/>
              <a:t> 50/2016</a:t>
            </a:r>
          </a:p>
          <a:p>
            <a:endParaRPr lang="it-IT" dirty="0"/>
          </a:p>
          <a:p>
            <a:r>
              <a:rPr lang="it-IT" dirty="0"/>
              <a:t>Infrastrutture immateriali es. rete internet </a:t>
            </a:r>
          </a:p>
          <a:p>
            <a:endParaRPr lang="it-IT" dirty="0"/>
          </a:p>
          <a:p>
            <a:r>
              <a:rPr lang="it-IT" dirty="0"/>
              <a:t>Infrastrutture fisiche:</a:t>
            </a:r>
          </a:p>
          <a:p>
            <a:pPr marL="285750" indent="-285750">
              <a:buFontTx/>
              <a:buChar char="-"/>
            </a:pPr>
            <a:r>
              <a:rPr lang="it-IT" dirty="0"/>
              <a:t>Rete stradale</a:t>
            </a:r>
          </a:p>
          <a:p>
            <a:pPr marL="285750" indent="-285750">
              <a:buFontTx/>
              <a:buChar char="-"/>
            </a:pPr>
            <a:r>
              <a:rPr lang="it-IT" dirty="0"/>
              <a:t>Rete idrica</a:t>
            </a:r>
          </a:p>
          <a:p>
            <a:pPr marL="285750" indent="-285750">
              <a:buFontTx/>
              <a:buChar char="-"/>
            </a:pPr>
            <a:r>
              <a:rPr lang="it-IT" dirty="0"/>
              <a:t>Rete aeroportuale</a:t>
            </a:r>
          </a:p>
          <a:p>
            <a:pPr marL="285750" indent="-285750">
              <a:buFontTx/>
              <a:buChar char="-"/>
            </a:pPr>
            <a:r>
              <a:rPr lang="it-IT" dirty="0"/>
              <a:t>Rete ferroviaria</a:t>
            </a:r>
          </a:p>
          <a:p>
            <a:pPr marL="285750" indent="-285750">
              <a:buFontTx/>
              <a:buChar char="-"/>
            </a:pPr>
            <a:r>
              <a:rPr lang="it-IT" dirty="0"/>
              <a:t>Infrastrutture energetiche</a:t>
            </a:r>
          </a:p>
        </p:txBody>
      </p:sp>
    </p:spTree>
    <p:extLst>
      <p:ext uri="{BB962C8B-B14F-4D97-AF65-F5344CB8AC3E}">
        <p14:creationId xmlns:p14="http://schemas.microsoft.com/office/powerpoint/2010/main" val="1580980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25550"/>
            <a:ext cx="5888038" cy="3544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6" name="Rectangle 2"/>
          <p:cNvSpPr>
            <a:spLocks noChangeArrowheads="1"/>
          </p:cNvSpPr>
          <p:nvPr/>
        </p:nvSpPr>
        <p:spPr bwMode="auto">
          <a:xfrm>
            <a:off x="931863" y="4967288"/>
            <a:ext cx="612457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it-IT" altLang="it-IT">
                <a:ea typeface="ＭＳ Ｐゴシック" panose="020B0600070205080204" pitchFamily="34" charset="-128"/>
              </a:rPr>
              <a:t>Rendere le città e gli insediamenti umani inclusivi, sicuri, duraturi e sostenibili</a:t>
            </a:r>
          </a:p>
        </p:txBody>
      </p:sp>
      <p:sp>
        <p:nvSpPr>
          <p:cNvPr id="31747" name="Rectangle 3"/>
          <p:cNvSpPr>
            <a:spLocks noChangeArrowheads="1"/>
          </p:cNvSpPr>
          <p:nvPr/>
        </p:nvSpPr>
        <p:spPr bwMode="auto">
          <a:xfrm>
            <a:off x="6802438" y="1295400"/>
            <a:ext cx="2370137"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Goal 11: </a:t>
            </a:r>
          </a:p>
          <a:p>
            <a:pPr hangingPunct="1">
              <a:lnSpc>
                <a:spcPct val="100000"/>
              </a:lnSpc>
            </a:pPr>
            <a:r>
              <a:rPr lang="it-IT" altLang="it-IT" b="1">
                <a:ea typeface="ＭＳ Ｐゴシック" panose="020B0600070205080204" pitchFamily="34" charset="-128"/>
              </a:rPr>
              <a:t>Città e comunità sostenibili</a:t>
            </a:r>
          </a:p>
        </p:txBody>
      </p:sp>
    </p:spTree>
    <p:extLst>
      <p:ext uri="{BB962C8B-B14F-4D97-AF65-F5344CB8AC3E}">
        <p14:creationId xmlns:p14="http://schemas.microsoft.com/office/powerpoint/2010/main" val="2901888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25" y="793750"/>
            <a:ext cx="1893888" cy="1077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0" name="Rectangle 2"/>
          <p:cNvSpPr>
            <a:spLocks noChangeArrowheads="1"/>
          </p:cNvSpPr>
          <p:nvPr/>
        </p:nvSpPr>
        <p:spPr bwMode="auto">
          <a:xfrm>
            <a:off x="2747963" y="711200"/>
            <a:ext cx="5849937" cy="1429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spcAft>
                <a:spcPts val="1200"/>
              </a:spcAft>
            </a:pPr>
            <a:r>
              <a:rPr lang="it-IT" altLang="it-IT" b="1" dirty="0">
                <a:ea typeface="ＭＳ Ｐゴシック" panose="020B0600070205080204" pitchFamily="34" charset="-128"/>
              </a:rPr>
              <a:t>Target</a:t>
            </a:r>
            <a:r>
              <a:rPr lang="it-IT" altLang="it-IT" dirty="0">
                <a:ea typeface="ＭＳ Ｐゴシック" panose="020B0600070205080204" pitchFamily="34" charset="-128"/>
              </a:rPr>
              <a:t>: </a:t>
            </a:r>
          </a:p>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Garantire accesso ad alloggio a tutti.</a:t>
            </a:r>
          </a:p>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Fornire accesso ai sistemi di trasporto sicuri e sostenibili.</a:t>
            </a:r>
          </a:p>
        </p:txBody>
      </p:sp>
      <p:sp>
        <p:nvSpPr>
          <p:cNvPr id="32771" name="Rectangle 3"/>
          <p:cNvSpPr>
            <a:spLocks noChangeArrowheads="1"/>
          </p:cNvSpPr>
          <p:nvPr/>
        </p:nvSpPr>
        <p:spPr bwMode="auto">
          <a:xfrm>
            <a:off x="423863" y="2173288"/>
            <a:ext cx="3259137" cy="3368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Proteggere e salvaguardare il patrimonio culturale e naturale.</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Aumentare urbanizzazione inclusiva e sostenibile.</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Ridurre il numero delle vittime di persone colpite da calamità naturali.</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Ridurre l'impatto ambientale negativo pro-capite (qualità aria e gestione rifiuti).</a:t>
            </a:r>
          </a:p>
        </p:txBody>
      </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400300"/>
            <a:ext cx="4521200" cy="312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0635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25" y="552450"/>
            <a:ext cx="1893888" cy="1077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689100"/>
            <a:ext cx="7213600" cy="386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5586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25" y="552450"/>
            <a:ext cx="1893888" cy="1077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2286000"/>
            <a:ext cx="2511425" cy="146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4137025"/>
            <a:ext cx="2209800" cy="165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0700" y="4225925"/>
            <a:ext cx="2590800"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113" y="4078288"/>
            <a:ext cx="1857375" cy="172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2" name="Rectangle 6"/>
          <p:cNvSpPr>
            <a:spLocks noChangeArrowheads="1"/>
          </p:cNvSpPr>
          <p:nvPr/>
        </p:nvSpPr>
        <p:spPr bwMode="auto">
          <a:xfrm>
            <a:off x="3357563" y="344488"/>
            <a:ext cx="5113337"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Patrimoni dell'Umanità:</a:t>
            </a:r>
          </a:p>
          <a:p>
            <a:pPr hangingPunct="1">
              <a:lnSpc>
                <a:spcPct val="100000"/>
              </a:lnSpc>
            </a:pPr>
            <a:endParaRPr lang="it-IT" altLang="it-IT">
              <a:ea typeface="ＭＳ Ｐゴシック" panose="020B0600070205080204" pitchFamily="34" charset="-128"/>
            </a:endParaRPr>
          </a:p>
          <a:p>
            <a:pPr hangingPunct="1">
              <a:lnSpc>
                <a:spcPct val="100000"/>
              </a:lnSpc>
            </a:pPr>
            <a:r>
              <a:rPr lang="it-IT" altLang="it-IT" b="1">
                <a:solidFill>
                  <a:srgbClr val="FF9900"/>
                </a:solidFill>
                <a:ea typeface="ＭＳ Ｐゴシック" panose="020B0600070205080204" pitchFamily="34" charset="-128"/>
              </a:rPr>
              <a:t>1052</a:t>
            </a:r>
            <a:r>
              <a:rPr lang="it-IT" altLang="it-IT">
                <a:solidFill>
                  <a:srgbClr val="FF9900"/>
                </a:solidFill>
                <a:ea typeface="ＭＳ Ｐゴシック" panose="020B0600070205080204" pitchFamily="34" charset="-128"/>
              </a:rPr>
              <a:t> </a:t>
            </a:r>
            <a:r>
              <a:rPr lang="it-IT" altLang="it-IT">
                <a:ea typeface="ＭＳ Ｐゴシック" panose="020B0600070205080204" pitchFamily="34" charset="-128"/>
              </a:rPr>
              <a:t>siti nel mondo presenti in 165 nazioni</a:t>
            </a:r>
          </a:p>
          <a:p>
            <a:pPr hangingPunct="1">
              <a:lnSpc>
                <a:spcPct val="100000"/>
              </a:lnSpc>
            </a:pPr>
            <a:r>
              <a:rPr lang="it-IT" altLang="it-IT" b="1">
                <a:solidFill>
                  <a:srgbClr val="FF9900"/>
                </a:solidFill>
                <a:ea typeface="ＭＳ Ｐゴシック" panose="020B0600070205080204" pitchFamily="34" charset="-128"/>
              </a:rPr>
              <a:t>53</a:t>
            </a:r>
            <a:r>
              <a:rPr lang="it-IT" altLang="it-IT">
                <a:ea typeface="ＭＳ Ｐゴシック" panose="020B0600070205080204" pitchFamily="34" charset="-128"/>
              </a:rPr>
              <a:t> in Italia</a:t>
            </a:r>
          </a:p>
        </p:txBody>
      </p:sp>
      <p:pic>
        <p:nvPicPr>
          <p:cNvPr id="348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438" y="2298700"/>
            <a:ext cx="2176462" cy="1482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8050" y="2336800"/>
            <a:ext cx="243205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0883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1476375"/>
            <a:ext cx="5897562" cy="3544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Rectangle 2"/>
          <p:cNvSpPr>
            <a:spLocks noChangeArrowheads="1"/>
          </p:cNvSpPr>
          <p:nvPr/>
        </p:nvSpPr>
        <p:spPr bwMode="auto">
          <a:xfrm>
            <a:off x="931863" y="5208588"/>
            <a:ext cx="61245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it-IT" altLang="it-IT">
                <a:ea typeface="ＭＳ Ｐゴシック" panose="020B0600070205080204" pitchFamily="34" charset="-128"/>
              </a:rPr>
              <a:t>Garantire modelli sostenibili di produzione e di consumo</a:t>
            </a:r>
          </a:p>
        </p:txBody>
      </p:sp>
      <p:sp>
        <p:nvSpPr>
          <p:cNvPr id="35843" name="Rectangle 3"/>
          <p:cNvSpPr>
            <a:spLocks noChangeArrowheads="1"/>
          </p:cNvSpPr>
          <p:nvPr/>
        </p:nvSpPr>
        <p:spPr bwMode="auto">
          <a:xfrm>
            <a:off x="6781800" y="1476375"/>
            <a:ext cx="2370138"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Goal 12: </a:t>
            </a:r>
          </a:p>
          <a:p>
            <a:pPr hangingPunct="1">
              <a:lnSpc>
                <a:spcPct val="100000"/>
              </a:lnSpc>
            </a:pPr>
            <a:r>
              <a:rPr lang="it-IT" altLang="it-IT" b="1">
                <a:ea typeface="ＭＳ Ｐゴシック" panose="020B0600070205080204" pitchFamily="34" charset="-128"/>
              </a:rPr>
              <a:t>Consumo e produzione responsabili</a:t>
            </a:r>
          </a:p>
        </p:txBody>
      </p:sp>
    </p:spTree>
    <p:extLst>
      <p:ext uri="{BB962C8B-B14F-4D97-AF65-F5344CB8AC3E}">
        <p14:creationId xmlns:p14="http://schemas.microsoft.com/office/powerpoint/2010/main" val="4193924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38" y="765175"/>
            <a:ext cx="2074862" cy="125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163" y="2808806"/>
            <a:ext cx="2147437" cy="22905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6" name="Rectangle 2"/>
          <p:cNvSpPr>
            <a:spLocks noChangeArrowheads="1"/>
          </p:cNvSpPr>
          <p:nvPr/>
        </p:nvSpPr>
        <p:spPr bwMode="auto">
          <a:xfrm>
            <a:off x="487363" y="2513856"/>
            <a:ext cx="7729537" cy="3045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9pPr>
          </a:lstStyle>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Ottenere la gestione ecocompatibile di sostanze chimiche e di tutti i rifiuti in tutto il loro ciclo della vita.</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Ridurre la produzione dei rifiuti attraverso la prevenzione,</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la riduzione, il riciclaggio e il riutilizzo. </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Incoraggiare le aziende ad adottare pratiche sostenibili</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Promuovere pratiche in materia di appalti pubblici che </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siano sostenibili.</a:t>
            </a:r>
          </a:p>
          <a:p>
            <a:pPr marL="215900" indent="-130175" algn="just">
              <a:lnSpc>
                <a:spcPct val="100000"/>
              </a:lnSpc>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Promuovere la consapevolezza in materia di sviluppo sostenibile e stili di vita in armonia con la natura.</a:t>
            </a:r>
          </a:p>
        </p:txBody>
      </p:sp>
      <p:sp>
        <p:nvSpPr>
          <p:cNvPr id="36867" name="Rectangle 3"/>
          <p:cNvSpPr>
            <a:spLocks noChangeArrowheads="1"/>
          </p:cNvSpPr>
          <p:nvPr/>
        </p:nvSpPr>
        <p:spPr bwMode="auto">
          <a:xfrm>
            <a:off x="2768600" y="762000"/>
            <a:ext cx="5969000" cy="1706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spcAft>
                <a:spcPts val="1200"/>
              </a:spcAft>
            </a:pPr>
            <a:r>
              <a:rPr lang="it-IT" altLang="it-IT" b="1" dirty="0">
                <a:ea typeface="ＭＳ Ｐゴシック" panose="020B0600070205080204" pitchFamily="34" charset="-128"/>
              </a:rPr>
              <a:t>Target:</a:t>
            </a:r>
          </a:p>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Raggiungere la gestione sostenibile e l'uso efficiente delle risorse naturali.</a:t>
            </a:r>
          </a:p>
          <a:p>
            <a:pPr marL="215900" indent="-130175" algn="just">
              <a:spcAft>
                <a:spcPts val="600"/>
              </a:spcAft>
              <a:buSzPct val="45000"/>
              <a:buFont typeface="StarSymbol" charset="0"/>
              <a:buChar char="-"/>
              <a:tabLst>
                <a:tab pos="723900" algn="l"/>
                <a:tab pos="1447800" algn="l"/>
                <a:tab pos="2171700" algn="l"/>
                <a:tab pos="2895600" algn="l"/>
                <a:tab pos="3619500" algn="l"/>
                <a:tab pos="4343400" algn="l"/>
                <a:tab pos="5067300" algn="l"/>
              </a:tabLst>
            </a:pPr>
            <a:r>
              <a:rPr lang="it-IT" altLang="it-IT" dirty="0">
                <a:ea typeface="ＭＳ Ｐゴシック" panose="020B0600070205080204" pitchFamily="34" charset="-128"/>
              </a:rPr>
              <a:t>Dimezzare lo spreco </a:t>
            </a:r>
            <a:r>
              <a:rPr lang="it-IT" altLang="it-IT" dirty="0" err="1">
                <a:ea typeface="ＭＳ Ｐゴシック" panose="020B0600070205080204" pitchFamily="34" charset="-128"/>
              </a:rPr>
              <a:t>procapite</a:t>
            </a:r>
            <a:r>
              <a:rPr lang="it-IT" altLang="it-IT" dirty="0">
                <a:ea typeface="ＭＳ Ｐゴシック" panose="020B0600070205080204" pitchFamily="34" charset="-128"/>
              </a:rPr>
              <a:t> globale di rifiuti alimentari.</a:t>
            </a:r>
          </a:p>
        </p:txBody>
      </p:sp>
    </p:spTree>
    <p:extLst>
      <p:ext uri="{BB962C8B-B14F-4D97-AF65-F5344CB8AC3E}">
        <p14:creationId xmlns:p14="http://schemas.microsoft.com/office/powerpoint/2010/main" val="476787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438" y="765175"/>
            <a:ext cx="2074862" cy="125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Rectangle 2"/>
          <p:cNvSpPr>
            <a:spLocks noChangeArrowheads="1"/>
          </p:cNvSpPr>
          <p:nvPr/>
        </p:nvSpPr>
        <p:spPr bwMode="auto">
          <a:xfrm>
            <a:off x="2768600" y="762000"/>
            <a:ext cx="596900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b="1">
                <a:solidFill>
                  <a:srgbClr val="CC9900"/>
                </a:solidFill>
                <a:ea typeface="ＭＳ Ｐゴシック" panose="020B0600070205080204" pitchFamily="34" charset="-128"/>
              </a:rPr>
              <a:t>L'impronta ecologica</a:t>
            </a:r>
          </a:p>
          <a:p>
            <a:pPr hangingPunct="1">
              <a:lnSpc>
                <a:spcPct val="100000"/>
              </a:lnSpc>
            </a:pPr>
            <a:r>
              <a:rPr lang="it-IT" altLang="it-IT">
                <a:ea typeface="ＭＳ Ｐゴシック" panose="020B0600070205080204" pitchFamily="34" charset="-128"/>
              </a:rPr>
              <a:t>È l'indicatore per valutare il consumo di risorse naturali rispetto alla capacità della Terra di rigenerarle</a:t>
            </a:r>
          </a:p>
        </p:txBody>
      </p:sp>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81200"/>
            <a:ext cx="3632200" cy="266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2" name="Rectangle 4"/>
          <p:cNvSpPr>
            <a:spLocks noChangeArrowheads="1"/>
          </p:cNvSpPr>
          <p:nvPr/>
        </p:nvSpPr>
        <p:spPr bwMode="auto">
          <a:xfrm>
            <a:off x="1676400" y="4991100"/>
            <a:ext cx="6375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Oggi utilizziamo l'equivalente di</a:t>
            </a:r>
            <a:r>
              <a:rPr lang="it-IT" altLang="it-IT">
                <a:solidFill>
                  <a:srgbClr val="CC9900"/>
                </a:solidFill>
                <a:ea typeface="ＭＳ Ｐゴシック" panose="020B0600070205080204" pitchFamily="34" charset="-128"/>
              </a:rPr>
              <a:t> </a:t>
            </a:r>
            <a:r>
              <a:rPr lang="it-IT" altLang="it-IT" b="1">
                <a:solidFill>
                  <a:srgbClr val="CC9900"/>
                </a:solidFill>
                <a:ea typeface="ＭＳ Ｐゴシック" panose="020B0600070205080204" pitchFamily="34" charset="-128"/>
              </a:rPr>
              <a:t>un pianeta e mezzo</a:t>
            </a:r>
          </a:p>
        </p:txBody>
      </p:sp>
    </p:spTree>
    <p:extLst>
      <p:ext uri="{BB962C8B-B14F-4D97-AF65-F5344CB8AC3E}">
        <p14:creationId xmlns:p14="http://schemas.microsoft.com/office/powerpoint/2010/main" val="4199976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7C01B4-BA3E-43F3-9320-EC1F41D928D1}"/>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eaLnBrk="1" hangingPunct="1">
              <a:lnSpc>
                <a:spcPct val="90000"/>
              </a:lnSpc>
            </a:pPr>
            <a:r>
              <a:rPr lang="en-US" kern="1200" dirty="0">
                <a:solidFill>
                  <a:schemeClr val="tx1"/>
                </a:solidFill>
                <a:latin typeface="+mj-lt"/>
                <a:ea typeface="+mj-ea"/>
                <a:cs typeface="+mj-cs"/>
              </a:rPr>
              <a:t>Economia </a:t>
            </a:r>
            <a:r>
              <a:rPr lang="en-US" kern="1200" dirty="0" err="1">
                <a:solidFill>
                  <a:schemeClr val="tx1"/>
                </a:solidFill>
                <a:latin typeface="+mj-lt"/>
                <a:ea typeface="+mj-ea"/>
                <a:cs typeface="+mj-cs"/>
              </a:rPr>
              <a:t>circolare</a:t>
            </a:r>
            <a:endParaRPr lang="en-US" kern="1200" dirty="0">
              <a:solidFill>
                <a:schemeClr val="tx1"/>
              </a:solidFill>
              <a:latin typeface="+mj-lt"/>
              <a:ea typeface="+mj-ea"/>
              <a:cs typeface="+mj-cs"/>
            </a:endParaRPr>
          </a:p>
        </p:txBody>
      </p:sp>
      <p:pic>
        <p:nvPicPr>
          <p:cNvPr id="23" name="Immagine 22">
            <a:extLst>
              <a:ext uri="{FF2B5EF4-FFF2-40B4-BE49-F238E27FC236}">
                <a16:creationId xmlns:a16="http://schemas.microsoft.com/office/drawing/2014/main" id="{03B31304-53E7-4182-A4F1-41A6FB290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833" y="1573835"/>
            <a:ext cx="5322737" cy="4351338"/>
          </a:xfrm>
          <a:prstGeom prst="rect">
            <a:avLst/>
          </a:prstGeom>
        </p:spPr>
      </p:pic>
    </p:spTree>
    <p:extLst>
      <p:ext uri="{BB962C8B-B14F-4D97-AF65-F5344CB8AC3E}">
        <p14:creationId xmlns:p14="http://schemas.microsoft.com/office/powerpoint/2010/main" val="3669184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t="22917" b="9583"/>
          <a:stretch/>
        </p:blipFill>
        <p:spPr>
          <a:xfrm>
            <a:off x="0" y="1162049"/>
            <a:ext cx="9144000" cy="4629151"/>
          </a:xfrm>
          <a:prstGeom prst="rect">
            <a:avLst/>
          </a:prstGeom>
        </p:spPr>
      </p:pic>
    </p:spTree>
    <p:extLst>
      <p:ext uri="{BB962C8B-B14F-4D97-AF65-F5344CB8AC3E}">
        <p14:creationId xmlns:p14="http://schemas.microsoft.com/office/powerpoint/2010/main" val="3274562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8" y="650875"/>
            <a:ext cx="1579562" cy="91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Rectangle 2"/>
          <p:cNvSpPr>
            <a:spLocks noChangeArrowheads="1"/>
          </p:cNvSpPr>
          <p:nvPr/>
        </p:nvSpPr>
        <p:spPr bwMode="auto">
          <a:xfrm>
            <a:off x="2311400" y="698500"/>
            <a:ext cx="64262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Dall'economia lineare all'economia circolare</a:t>
            </a:r>
          </a:p>
        </p:txBody>
      </p:sp>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4140200"/>
            <a:ext cx="3714750"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0" y="1562100"/>
            <a:ext cx="7124700"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7" name="Rectangle 5"/>
          <p:cNvSpPr>
            <a:spLocks noChangeArrowheads="1"/>
          </p:cNvSpPr>
          <p:nvPr/>
        </p:nvSpPr>
        <p:spPr bwMode="auto">
          <a:xfrm>
            <a:off x="4102100" y="4711700"/>
            <a:ext cx="449580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a:ea typeface="ＭＳ Ｐゴシック" panose="020B0600070205080204" pitchFamily="34" charset="-128"/>
              </a:rPr>
              <a:t>Non “fare di più con meno” , ma fare di più con ciò di cui già disponiamo</a:t>
            </a:r>
          </a:p>
        </p:txBody>
      </p:sp>
    </p:spTree>
    <p:extLst>
      <p:ext uri="{BB962C8B-B14F-4D97-AF65-F5344CB8AC3E}">
        <p14:creationId xmlns:p14="http://schemas.microsoft.com/office/powerpoint/2010/main" val="293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62152" y="1300766"/>
            <a:ext cx="4043966" cy="646331"/>
          </a:xfrm>
          <a:prstGeom prst="rect">
            <a:avLst/>
          </a:prstGeom>
          <a:noFill/>
        </p:spPr>
        <p:txBody>
          <a:bodyPr wrap="square" rtlCol="0">
            <a:spAutoFit/>
          </a:bodyPr>
          <a:lstStyle/>
          <a:p>
            <a:r>
              <a:rPr lang="it-IT" dirty="0"/>
              <a:t>Goal 17: </a:t>
            </a:r>
            <a:r>
              <a:rPr lang="it-IT" b="1" dirty="0"/>
              <a:t>rinnovare partenariato mondiale</a:t>
            </a:r>
          </a:p>
        </p:txBody>
      </p:sp>
      <p:sp>
        <p:nvSpPr>
          <p:cNvPr id="3" name="CasellaDiTesto 2"/>
          <p:cNvSpPr txBox="1"/>
          <p:nvPr/>
        </p:nvSpPr>
        <p:spPr>
          <a:xfrm>
            <a:off x="824248" y="4211392"/>
            <a:ext cx="7559898" cy="369332"/>
          </a:xfrm>
          <a:prstGeom prst="rect">
            <a:avLst/>
          </a:prstGeom>
          <a:noFill/>
        </p:spPr>
        <p:txBody>
          <a:bodyPr wrap="square" rtlCol="0">
            <a:spAutoFit/>
          </a:bodyPr>
          <a:lstStyle/>
          <a:p>
            <a:r>
              <a:rPr lang="it-IT" dirty="0"/>
              <a:t>Rafforzare i mezzi di attuazione per lo sviluppo sostenibile</a:t>
            </a:r>
          </a:p>
        </p:txBody>
      </p:sp>
      <p:pic>
        <p:nvPicPr>
          <p:cNvPr id="4" name="Immagine 3"/>
          <p:cNvPicPr>
            <a:picLocks noChangeAspect="1"/>
          </p:cNvPicPr>
          <p:nvPr/>
        </p:nvPicPr>
        <p:blipFill>
          <a:blip r:embed="rId2"/>
          <a:stretch>
            <a:fillRect/>
          </a:stretch>
        </p:blipFill>
        <p:spPr>
          <a:xfrm>
            <a:off x="1145415" y="930836"/>
            <a:ext cx="2885673" cy="2885673"/>
          </a:xfrm>
          <a:prstGeom prst="rect">
            <a:avLst/>
          </a:prstGeom>
        </p:spPr>
      </p:pic>
    </p:spTree>
    <p:extLst>
      <p:ext uri="{BB962C8B-B14F-4D97-AF65-F5344CB8AC3E}">
        <p14:creationId xmlns:p14="http://schemas.microsoft.com/office/powerpoint/2010/main" val="1248779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46986" y="422230"/>
            <a:ext cx="6697014" cy="3416320"/>
          </a:xfrm>
          <a:prstGeom prst="rect">
            <a:avLst/>
          </a:prstGeom>
          <a:noFill/>
        </p:spPr>
        <p:txBody>
          <a:bodyPr wrap="square" rtlCol="0">
            <a:spAutoFit/>
          </a:bodyPr>
          <a:lstStyle/>
          <a:p>
            <a:r>
              <a:rPr lang="it-IT" b="1" dirty="0"/>
              <a:t>Target - Finanza:</a:t>
            </a:r>
          </a:p>
          <a:p>
            <a:pPr marL="285750" indent="-285750">
              <a:buFontTx/>
              <a:buChar char="-"/>
            </a:pPr>
            <a:r>
              <a:rPr lang="it-IT" dirty="0"/>
              <a:t>Sostegno internazionale ai paesi in via di sviluppo per migliorare la capacità interna di riscossione imposte</a:t>
            </a:r>
          </a:p>
          <a:p>
            <a:pPr marL="285750" indent="-285750">
              <a:buFontTx/>
              <a:buChar char="-"/>
            </a:pPr>
            <a:r>
              <a:rPr lang="it-IT" dirty="0"/>
              <a:t>Mobilitare risorse finanziarie per i paesi in via di sviluppo</a:t>
            </a:r>
          </a:p>
          <a:p>
            <a:r>
              <a:rPr lang="it-IT" b="1" dirty="0"/>
              <a:t>Target - Tecnologia:</a:t>
            </a:r>
          </a:p>
          <a:p>
            <a:pPr marL="285750" indent="-285750">
              <a:buFontTx/>
              <a:buChar char="-"/>
            </a:pPr>
            <a:r>
              <a:rPr lang="it-IT" dirty="0"/>
              <a:t>Migliorare cooperazione Nord-Sud, Sud </a:t>
            </a:r>
            <a:r>
              <a:rPr lang="it-IT" dirty="0" err="1"/>
              <a:t>Sud</a:t>
            </a:r>
            <a:r>
              <a:rPr lang="it-IT" dirty="0"/>
              <a:t> e triangolare in ambito regionale ed internazionale per scienza, tecnologia e innovazione</a:t>
            </a:r>
          </a:p>
          <a:p>
            <a:pPr marL="285750" indent="-285750">
              <a:buFontTx/>
              <a:buChar char="-"/>
            </a:pPr>
            <a:r>
              <a:rPr lang="it-IT" dirty="0"/>
              <a:t>Promuovere diffusione tecnologie ecocompatibili ai paesi in via di sviluppo</a:t>
            </a:r>
          </a:p>
          <a:p>
            <a:pPr marL="285750" indent="-285750">
              <a:buFontTx/>
              <a:buChar char="-"/>
            </a:pPr>
            <a:r>
              <a:rPr lang="it-IT" dirty="0"/>
              <a:t>Coordinamento tra meccanismi esistenti per facilitare la tecnologia globale</a:t>
            </a:r>
          </a:p>
        </p:txBody>
      </p:sp>
      <p:pic>
        <p:nvPicPr>
          <p:cNvPr id="3" name="Immagine 2"/>
          <p:cNvPicPr>
            <a:picLocks noChangeAspect="1"/>
          </p:cNvPicPr>
          <p:nvPr/>
        </p:nvPicPr>
        <p:blipFill>
          <a:blip r:embed="rId2"/>
          <a:stretch>
            <a:fillRect/>
          </a:stretch>
        </p:blipFill>
        <p:spPr>
          <a:xfrm>
            <a:off x="5621247" y="4107975"/>
            <a:ext cx="3437320" cy="1858011"/>
          </a:xfrm>
          <a:prstGeom prst="rect">
            <a:avLst/>
          </a:prstGeom>
        </p:spPr>
      </p:pic>
      <p:pic>
        <p:nvPicPr>
          <p:cNvPr id="4" name="Immagine 3"/>
          <p:cNvPicPr>
            <a:picLocks noChangeAspect="1"/>
          </p:cNvPicPr>
          <p:nvPr/>
        </p:nvPicPr>
        <p:blipFill>
          <a:blip r:embed="rId3"/>
          <a:stretch>
            <a:fillRect/>
          </a:stretch>
        </p:blipFill>
        <p:spPr>
          <a:xfrm>
            <a:off x="261624" y="1092781"/>
            <a:ext cx="2048255" cy="2048255"/>
          </a:xfrm>
          <a:prstGeom prst="rect">
            <a:avLst/>
          </a:prstGeom>
        </p:spPr>
      </p:pic>
      <p:sp>
        <p:nvSpPr>
          <p:cNvPr id="5" name="CasellaDiTesto 4">
            <a:extLst>
              <a:ext uri="{FF2B5EF4-FFF2-40B4-BE49-F238E27FC236}">
                <a16:creationId xmlns:a16="http://schemas.microsoft.com/office/drawing/2014/main" id="{A0D4D065-816E-4349-8558-0EFE2F04E3A2}"/>
              </a:ext>
            </a:extLst>
          </p:cNvPr>
          <p:cNvSpPr txBox="1"/>
          <p:nvPr/>
        </p:nvSpPr>
        <p:spPr>
          <a:xfrm>
            <a:off x="261624" y="3838550"/>
            <a:ext cx="5325445" cy="2308324"/>
          </a:xfrm>
          <a:prstGeom prst="rect">
            <a:avLst/>
          </a:prstGeom>
          <a:noFill/>
        </p:spPr>
        <p:txBody>
          <a:bodyPr wrap="square" rtlCol="0">
            <a:spAutoFit/>
          </a:bodyPr>
          <a:lstStyle/>
          <a:p>
            <a:pPr algn="just"/>
            <a:r>
              <a:rPr lang="it-IT" b="1" dirty="0"/>
              <a:t>Target – Costruzione di competenze e capacità</a:t>
            </a:r>
          </a:p>
          <a:p>
            <a:pPr algn="just"/>
            <a:r>
              <a:rPr lang="it-IT" dirty="0"/>
              <a:t>-Rafforzare il sostegno internazionale per un sistema di costruzione delle capacità</a:t>
            </a:r>
          </a:p>
          <a:p>
            <a:pPr algn="just"/>
            <a:endParaRPr lang="it-IT" dirty="0"/>
          </a:p>
          <a:p>
            <a:pPr algn="just"/>
            <a:r>
              <a:rPr lang="it-IT" b="1" dirty="0"/>
              <a:t>Target- Commercio</a:t>
            </a:r>
          </a:p>
          <a:p>
            <a:pPr algn="just"/>
            <a:r>
              <a:rPr lang="it-IT" dirty="0"/>
              <a:t>-Promuovere un sistema commerciale multilaterale universale, basato su regole, aperto non discriminatorio ed equo</a:t>
            </a:r>
          </a:p>
        </p:txBody>
      </p:sp>
    </p:spTree>
    <p:extLst>
      <p:ext uri="{BB962C8B-B14F-4D97-AF65-F5344CB8AC3E}">
        <p14:creationId xmlns:p14="http://schemas.microsoft.com/office/powerpoint/2010/main" val="844359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46986" y="422230"/>
            <a:ext cx="6697014" cy="2031325"/>
          </a:xfrm>
          <a:prstGeom prst="rect">
            <a:avLst/>
          </a:prstGeom>
          <a:noFill/>
        </p:spPr>
        <p:txBody>
          <a:bodyPr wrap="square" rtlCol="0">
            <a:spAutoFit/>
          </a:bodyPr>
          <a:lstStyle/>
          <a:p>
            <a:pPr algn="just"/>
            <a:r>
              <a:rPr lang="it-IT" b="1" dirty="0"/>
              <a:t>Target- Commercio</a:t>
            </a:r>
          </a:p>
          <a:p>
            <a:pPr algn="just"/>
            <a:r>
              <a:rPr lang="it-IT" dirty="0"/>
              <a:t>-Promuovere un sistema commerciale multilaterale universale, basato su regole, aperto non discriminatorio ed equo</a:t>
            </a:r>
          </a:p>
          <a:p>
            <a:pPr algn="just"/>
            <a:r>
              <a:rPr lang="it-IT" dirty="0"/>
              <a:t>-Aumentare esportazioni dei paesi in via di sviluppo</a:t>
            </a:r>
          </a:p>
          <a:p>
            <a:pPr algn="just"/>
            <a:r>
              <a:rPr lang="it-IT" dirty="0"/>
              <a:t>-Attuazione di mercato senza dazi e l’accesso al mercato senza contingenti di importazione</a:t>
            </a:r>
          </a:p>
          <a:p>
            <a:endParaRPr lang="it-IT" dirty="0"/>
          </a:p>
        </p:txBody>
      </p:sp>
      <p:pic>
        <p:nvPicPr>
          <p:cNvPr id="4" name="Immagine 3"/>
          <p:cNvPicPr>
            <a:picLocks noChangeAspect="1"/>
          </p:cNvPicPr>
          <p:nvPr/>
        </p:nvPicPr>
        <p:blipFill>
          <a:blip r:embed="rId2"/>
          <a:stretch>
            <a:fillRect/>
          </a:stretch>
        </p:blipFill>
        <p:spPr>
          <a:xfrm>
            <a:off x="261624" y="1092781"/>
            <a:ext cx="2048255" cy="2048255"/>
          </a:xfrm>
          <a:prstGeom prst="rect">
            <a:avLst/>
          </a:prstGeom>
        </p:spPr>
      </p:pic>
      <p:sp>
        <p:nvSpPr>
          <p:cNvPr id="5" name="CasellaDiTesto 4">
            <a:extLst>
              <a:ext uri="{FF2B5EF4-FFF2-40B4-BE49-F238E27FC236}">
                <a16:creationId xmlns:a16="http://schemas.microsoft.com/office/drawing/2014/main" id="{A0D4D065-816E-4349-8558-0EFE2F04E3A2}"/>
              </a:ext>
            </a:extLst>
          </p:cNvPr>
          <p:cNvSpPr txBox="1"/>
          <p:nvPr/>
        </p:nvSpPr>
        <p:spPr>
          <a:xfrm>
            <a:off x="1570307" y="3429000"/>
            <a:ext cx="3555366" cy="1754326"/>
          </a:xfrm>
          <a:prstGeom prst="rect">
            <a:avLst/>
          </a:prstGeom>
          <a:noFill/>
        </p:spPr>
        <p:txBody>
          <a:bodyPr wrap="square" rtlCol="0">
            <a:spAutoFit/>
          </a:bodyPr>
          <a:lstStyle/>
          <a:p>
            <a:pPr algn="just"/>
            <a:r>
              <a:rPr lang="it-IT" b="1" dirty="0"/>
              <a:t>Target – Questioni sistemiche</a:t>
            </a:r>
          </a:p>
          <a:p>
            <a:pPr algn="just"/>
            <a:r>
              <a:rPr lang="it-IT" dirty="0"/>
              <a:t>-Coerenza politica e istituzionale</a:t>
            </a:r>
          </a:p>
          <a:p>
            <a:pPr algn="just"/>
            <a:endParaRPr lang="it-IT" dirty="0"/>
          </a:p>
          <a:p>
            <a:pPr algn="just"/>
            <a:r>
              <a:rPr lang="it-IT" dirty="0"/>
              <a:t>-Partenariati multilaterali anche tra soggetti pubblici e privati</a:t>
            </a:r>
          </a:p>
          <a:p>
            <a:pPr algn="just"/>
            <a:endParaRPr lang="it-IT" dirty="0"/>
          </a:p>
        </p:txBody>
      </p:sp>
      <p:pic>
        <p:nvPicPr>
          <p:cNvPr id="6" name="Immagine 5">
            <a:extLst>
              <a:ext uri="{FF2B5EF4-FFF2-40B4-BE49-F238E27FC236}">
                <a16:creationId xmlns:a16="http://schemas.microsoft.com/office/drawing/2014/main" id="{EF6FD5A4-5BED-4C70-B77D-35845B8B3FF0}"/>
              </a:ext>
            </a:extLst>
          </p:cNvPr>
          <p:cNvPicPr>
            <a:picLocks noChangeAspect="1"/>
          </p:cNvPicPr>
          <p:nvPr/>
        </p:nvPicPr>
        <p:blipFill>
          <a:blip r:embed="rId3"/>
          <a:stretch>
            <a:fillRect/>
          </a:stretch>
        </p:blipFill>
        <p:spPr>
          <a:xfrm>
            <a:off x="5217952" y="2556910"/>
            <a:ext cx="3726198" cy="2113179"/>
          </a:xfrm>
          <a:prstGeom prst="rect">
            <a:avLst/>
          </a:prstGeom>
        </p:spPr>
      </p:pic>
    </p:spTree>
    <p:extLst>
      <p:ext uri="{BB962C8B-B14F-4D97-AF65-F5344CB8AC3E}">
        <p14:creationId xmlns:p14="http://schemas.microsoft.com/office/powerpoint/2010/main" val="1643668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1078" y="2434359"/>
            <a:ext cx="5119963" cy="369332"/>
          </a:xfrm>
          <a:prstGeom prst="rect">
            <a:avLst/>
          </a:prstGeom>
          <a:noFill/>
        </p:spPr>
        <p:txBody>
          <a:bodyPr wrap="square" rtlCol="0">
            <a:spAutoFit/>
          </a:bodyPr>
          <a:lstStyle/>
          <a:p>
            <a:r>
              <a:rPr lang="it-IT" dirty="0"/>
              <a:t>Il 30% dei giovani del mondo sono </a:t>
            </a:r>
            <a:r>
              <a:rPr lang="it-IT" i="1" dirty="0"/>
              <a:t>nativi digitali</a:t>
            </a:r>
          </a:p>
        </p:txBody>
      </p:sp>
      <p:sp>
        <p:nvSpPr>
          <p:cNvPr id="3" name="CasellaDiTesto 2"/>
          <p:cNvSpPr txBox="1"/>
          <p:nvPr/>
        </p:nvSpPr>
        <p:spPr>
          <a:xfrm>
            <a:off x="4433584" y="3412901"/>
            <a:ext cx="4443211" cy="923330"/>
          </a:xfrm>
          <a:prstGeom prst="rect">
            <a:avLst/>
          </a:prstGeom>
          <a:noFill/>
        </p:spPr>
        <p:txBody>
          <a:bodyPr wrap="square" rtlCol="0">
            <a:spAutoFit/>
          </a:bodyPr>
          <a:lstStyle/>
          <a:p>
            <a:r>
              <a:rPr lang="it-IT" b="1" dirty="0"/>
              <a:t>Più di 4 miliardi </a:t>
            </a:r>
            <a:r>
              <a:rPr lang="it-IT" dirty="0"/>
              <a:t>di persone NON usano internet &gt; il 90% di loro si trova in Paesi in via di sviluppo</a:t>
            </a:r>
          </a:p>
        </p:txBody>
      </p:sp>
      <p:pic>
        <p:nvPicPr>
          <p:cNvPr id="4" name="Immagine 3"/>
          <p:cNvPicPr>
            <a:picLocks noChangeAspect="1"/>
          </p:cNvPicPr>
          <p:nvPr/>
        </p:nvPicPr>
        <p:blipFill>
          <a:blip r:embed="rId2"/>
          <a:stretch>
            <a:fillRect/>
          </a:stretch>
        </p:blipFill>
        <p:spPr>
          <a:xfrm>
            <a:off x="3734261" y="716491"/>
            <a:ext cx="4585423" cy="1755906"/>
          </a:xfrm>
          <a:prstGeom prst="rect">
            <a:avLst/>
          </a:prstGeom>
        </p:spPr>
      </p:pic>
      <p:pic>
        <p:nvPicPr>
          <p:cNvPr id="5" name="Immagine 4"/>
          <p:cNvPicPr>
            <a:picLocks noChangeAspect="1"/>
          </p:cNvPicPr>
          <p:nvPr/>
        </p:nvPicPr>
        <p:blipFill>
          <a:blip r:embed="rId3"/>
          <a:stretch>
            <a:fillRect/>
          </a:stretch>
        </p:blipFill>
        <p:spPr>
          <a:xfrm>
            <a:off x="785568" y="3412901"/>
            <a:ext cx="3297077" cy="2206044"/>
          </a:xfrm>
          <a:prstGeom prst="rect">
            <a:avLst/>
          </a:prstGeom>
        </p:spPr>
      </p:pic>
      <p:sp>
        <p:nvSpPr>
          <p:cNvPr id="6" name="CasellaDiTesto 5"/>
          <p:cNvSpPr txBox="1"/>
          <p:nvPr/>
        </p:nvSpPr>
        <p:spPr>
          <a:xfrm>
            <a:off x="4456157" y="4650642"/>
            <a:ext cx="4398067" cy="646331"/>
          </a:xfrm>
          <a:prstGeom prst="rect">
            <a:avLst/>
          </a:prstGeom>
          <a:noFill/>
        </p:spPr>
        <p:txBody>
          <a:bodyPr wrap="square" rtlCol="0">
            <a:spAutoFit/>
          </a:bodyPr>
          <a:lstStyle/>
          <a:p>
            <a:r>
              <a:rPr lang="it-IT" dirty="0"/>
              <a:t>MA il numero degli utilizzatori di </a:t>
            </a:r>
            <a:r>
              <a:rPr lang="it-IT" u="sng" dirty="0"/>
              <a:t>internet in Africa</a:t>
            </a:r>
            <a:r>
              <a:rPr lang="it-IT" dirty="0"/>
              <a:t> è raddoppiato negli ultimi 4 anni</a:t>
            </a:r>
          </a:p>
        </p:txBody>
      </p:sp>
      <p:pic>
        <p:nvPicPr>
          <p:cNvPr id="7" name="Immagine 6"/>
          <p:cNvPicPr>
            <a:picLocks noChangeAspect="1"/>
          </p:cNvPicPr>
          <p:nvPr/>
        </p:nvPicPr>
        <p:blipFill>
          <a:blip r:embed="rId4"/>
          <a:stretch>
            <a:fillRect/>
          </a:stretch>
        </p:blipFill>
        <p:spPr>
          <a:xfrm>
            <a:off x="521192" y="706110"/>
            <a:ext cx="1912915" cy="1912915"/>
          </a:xfrm>
          <a:prstGeom prst="rect">
            <a:avLst/>
          </a:prstGeom>
        </p:spPr>
      </p:pic>
    </p:spTree>
    <p:extLst>
      <p:ext uri="{BB962C8B-B14F-4D97-AF65-F5344CB8AC3E}">
        <p14:creationId xmlns:p14="http://schemas.microsoft.com/office/powerpoint/2010/main" val="1407300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0447" y="1244222"/>
            <a:ext cx="5343815" cy="3778155"/>
          </a:xfrm>
        </p:spPr>
      </p:pic>
      <p:sp>
        <p:nvSpPr>
          <p:cNvPr id="7" name="CasellaDiTesto 6"/>
          <p:cNvSpPr txBox="1"/>
          <p:nvPr/>
        </p:nvSpPr>
        <p:spPr>
          <a:xfrm>
            <a:off x="6619164" y="1705970"/>
            <a:ext cx="1869743" cy="2862322"/>
          </a:xfrm>
          <a:prstGeom prst="rect">
            <a:avLst/>
          </a:prstGeom>
          <a:noFill/>
        </p:spPr>
        <p:txBody>
          <a:bodyPr wrap="square" rtlCol="0">
            <a:spAutoFit/>
          </a:bodyPr>
          <a:lstStyle/>
          <a:p>
            <a:r>
              <a:rPr lang="it-IT" dirty="0"/>
              <a:t>Oltre 200 tra le più importanti istituzioni e reti della società civile impegnate a promuovere  l’Agenda 2030 e gli Obiettivi di sviluppo sostenibile.</a:t>
            </a:r>
          </a:p>
        </p:txBody>
      </p:sp>
      <p:sp>
        <p:nvSpPr>
          <p:cNvPr id="8" name="CasellaDiTesto 7"/>
          <p:cNvSpPr txBox="1"/>
          <p:nvPr/>
        </p:nvSpPr>
        <p:spPr>
          <a:xfrm>
            <a:off x="3542354" y="5186150"/>
            <a:ext cx="3330054" cy="523220"/>
          </a:xfrm>
          <a:prstGeom prst="rect">
            <a:avLst/>
          </a:prstGeom>
          <a:noFill/>
        </p:spPr>
        <p:txBody>
          <a:bodyPr wrap="square" rtlCol="0">
            <a:spAutoFit/>
          </a:bodyPr>
          <a:lstStyle/>
          <a:p>
            <a:r>
              <a:rPr lang="it-IT" sz="2800" b="1" dirty="0"/>
              <a:t>www.asvis.it</a:t>
            </a:r>
          </a:p>
        </p:txBody>
      </p:sp>
    </p:spTree>
    <p:extLst>
      <p:ext uri="{BB962C8B-B14F-4D97-AF65-F5344CB8AC3E}">
        <p14:creationId xmlns:p14="http://schemas.microsoft.com/office/powerpoint/2010/main" val="1798238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3">
            <a:extLst>
              <a:ext uri="{28A0092B-C50C-407E-A947-70E740481C1C}">
                <a14:useLocalDpi xmlns:a14="http://schemas.microsoft.com/office/drawing/2010/main" val="0"/>
              </a:ext>
            </a:extLst>
          </a:blip>
          <a:srcRect t="15224"/>
          <a:stretch/>
        </p:blipFill>
        <p:spPr>
          <a:xfrm>
            <a:off x="1597413" y="982639"/>
            <a:ext cx="6147307" cy="4635689"/>
          </a:xfrm>
        </p:spPr>
      </p:pic>
    </p:spTree>
    <p:extLst>
      <p:ext uri="{BB962C8B-B14F-4D97-AF65-F5344CB8AC3E}">
        <p14:creationId xmlns:p14="http://schemas.microsoft.com/office/powerpoint/2010/main" val="2328452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2389" y="2336467"/>
            <a:ext cx="7296150" cy="584775"/>
          </a:xfrm>
          <a:prstGeom prst="rect">
            <a:avLst/>
          </a:prstGeom>
          <a:noFill/>
        </p:spPr>
        <p:txBody>
          <a:bodyPr wrap="square" rtlCol="0">
            <a:spAutoFit/>
          </a:bodyPr>
          <a:lstStyle/>
          <a:p>
            <a:pPr algn="ctr"/>
            <a:r>
              <a:rPr lang="it-IT" sz="3200" dirty="0">
                <a:solidFill>
                  <a:srgbClr val="FF6600"/>
                </a:solidFill>
                <a:latin typeface="Aharoni" panose="02010803020104030203" pitchFamily="2" charset="-79"/>
                <a:cs typeface="Aharoni" panose="02010803020104030203" pitchFamily="2" charset="-79"/>
              </a:rPr>
              <a:t>www.besustainable.coop</a:t>
            </a:r>
          </a:p>
        </p:txBody>
      </p:sp>
    </p:spTree>
    <p:extLst>
      <p:ext uri="{BB962C8B-B14F-4D97-AF65-F5344CB8AC3E}">
        <p14:creationId xmlns:p14="http://schemas.microsoft.com/office/powerpoint/2010/main" val="593891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un.org/sustainabledevelopment/wp-content/uploads/2018/01/Rohingya_vaccinations_UN014-800x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49" y="1778715"/>
            <a:ext cx="6134529" cy="409479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993980" y="4234871"/>
            <a:ext cx="1752600" cy="1200329"/>
          </a:xfrm>
          <a:prstGeom prst="rect">
            <a:avLst/>
          </a:prstGeom>
          <a:noFill/>
        </p:spPr>
        <p:txBody>
          <a:bodyPr wrap="square" rtlCol="0">
            <a:spAutoFit/>
          </a:bodyPr>
          <a:lstStyle/>
          <a:p>
            <a:r>
              <a:rPr lang="it-IT" dirty="0"/>
              <a:t>Al 2018, erano </a:t>
            </a:r>
            <a:r>
              <a:rPr lang="it-IT" b="1" dirty="0"/>
              <a:t>3 milioni </a:t>
            </a:r>
            <a:r>
              <a:rPr lang="it-IT" dirty="0"/>
              <a:t>gli adolescenti con l'HIV</a:t>
            </a:r>
          </a:p>
        </p:txBody>
      </p:sp>
      <p:sp>
        <p:nvSpPr>
          <p:cNvPr id="4" name="CasellaDiTesto 3"/>
          <p:cNvSpPr txBox="1"/>
          <p:nvPr/>
        </p:nvSpPr>
        <p:spPr>
          <a:xfrm>
            <a:off x="6951118" y="1978073"/>
            <a:ext cx="1838325" cy="2031325"/>
          </a:xfrm>
          <a:prstGeom prst="rect">
            <a:avLst/>
          </a:prstGeom>
          <a:noFill/>
        </p:spPr>
        <p:txBody>
          <a:bodyPr wrap="square" rtlCol="0">
            <a:spAutoFit/>
          </a:bodyPr>
          <a:lstStyle/>
          <a:p>
            <a:r>
              <a:rPr lang="it-IT" dirty="0"/>
              <a:t>Ogni anno</a:t>
            </a:r>
          </a:p>
          <a:p>
            <a:r>
              <a:rPr lang="it-IT" dirty="0"/>
              <a:t>più di </a:t>
            </a:r>
            <a:r>
              <a:rPr lang="it-IT" b="1" dirty="0"/>
              <a:t>sei milioni </a:t>
            </a:r>
            <a:r>
              <a:rPr lang="it-IT" dirty="0"/>
              <a:t>di bambini muoiono prima del loro quinto compleanno</a:t>
            </a:r>
          </a:p>
        </p:txBody>
      </p:sp>
      <p:sp>
        <p:nvSpPr>
          <p:cNvPr id="2" name="Titolo 1"/>
          <p:cNvSpPr>
            <a:spLocks noGrp="1"/>
          </p:cNvSpPr>
          <p:nvPr>
            <p:ph type="title"/>
          </p:nvPr>
        </p:nvSpPr>
        <p:spPr/>
        <p:txBody>
          <a:bodyPr/>
          <a:lstStyle/>
          <a:p>
            <a:r>
              <a:rPr lang="it-IT" dirty="0"/>
              <a:t>Salute</a:t>
            </a:r>
          </a:p>
        </p:txBody>
      </p:sp>
    </p:spTree>
    <p:extLst>
      <p:ext uri="{BB962C8B-B14F-4D97-AF65-F5344CB8AC3E}">
        <p14:creationId xmlns:p14="http://schemas.microsoft.com/office/powerpoint/2010/main" val="80810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7C190FC-49C1-4E97-B0B7-507723D6C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4650"/>
            <a:ext cx="6482687" cy="4216279"/>
          </a:xfrm>
          <a:prstGeom prst="rect">
            <a:avLst/>
          </a:prstGeom>
        </p:spPr>
      </p:pic>
      <p:sp>
        <p:nvSpPr>
          <p:cNvPr id="2" name="CasellaDiTesto 1"/>
          <p:cNvSpPr txBox="1"/>
          <p:nvPr/>
        </p:nvSpPr>
        <p:spPr>
          <a:xfrm>
            <a:off x="7248525" y="1125905"/>
            <a:ext cx="1895475" cy="3416320"/>
          </a:xfrm>
          <a:prstGeom prst="rect">
            <a:avLst/>
          </a:prstGeom>
          <a:solidFill>
            <a:schemeClr val="bg1"/>
          </a:solidFill>
        </p:spPr>
        <p:txBody>
          <a:bodyPr wrap="square" rtlCol="0">
            <a:spAutoFit/>
          </a:bodyPr>
          <a:lstStyle/>
          <a:p>
            <a:r>
              <a:rPr lang="it-IT" dirty="0"/>
              <a:t>Circa </a:t>
            </a:r>
            <a:r>
              <a:rPr lang="it-IT" b="1" dirty="0"/>
              <a:t>800 milioni</a:t>
            </a:r>
            <a:r>
              <a:rPr lang="it-IT" dirty="0"/>
              <a:t> di persone soffrono ancora la fame.</a:t>
            </a:r>
          </a:p>
          <a:p>
            <a:endParaRPr lang="it-IT" dirty="0"/>
          </a:p>
          <a:p>
            <a:r>
              <a:rPr lang="it-IT" dirty="0"/>
              <a:t>L’attuale trend di miglioramento non sarebbe sufficiente per eliminarla entro i prossimi 15 anni.</a:t>
            </a:r>
          </a:p>
        </p:txBody>
      </p:sp>
      <p:sp>
        <p:nvSpPr>
          <p:cNvPr id="3" name="CasellaDiTesto 2"/>
          <p:cNvSpPr txBox="1"/>
          <p:nvPr/>
        </p:nvSpPr>
        <p:spPr>
          <a:xfrm>
            <a:off x="7248525" y="4671412"/>
            <a:ext cx="1842983" cy="1200329"/>
          </a:xfrm>
          <a:prstGeom prst="rect">
            <a:avLst/>
          </a:prstGeom>
          <a:solidFill>
            <a:schemeClr val="bg1"/>
          </a:solidFill>
        </p:spPr>
        <p:txBody>
          <a:bodyPr wrap="square" rtlCol="0">
            <a:spAutoFit/>
          </a:bodyPr>
          <a:lstStyle/>
          <a:p>
            <a:r>
              <a:rPr lang="it-IT" dirty="0"/>
              <a:t>Metà della produzione agricola viene sprecata.</a:t>
            </a:r>
          </a:p>
        </p:txBody>
      </p:sp>
      <p:sp>
        <p:nvSpPr>
          <p:cNvPr id="4" name="Titolo 3"/>
          <p:cNvSpPr>
            <a:spLocks noGrp="1"/>
          </p:cNvSpPr>
          <p:nvPr>
            <p:ph type="title"/>
          </p:nvPr>
        </p:nvSpPr>
        <p:spPr/>
        <p:txBody>
          <a:bodyPr/>
          <a:lstStyle/>
          <a:p>
            <a:r>
              <a:rPr lang="it-IT" dirty="0"/>
              <a:t>Cibo</a:t>
            </a:r>
          </a:p>
        </p:txBody>
      </p:sp>
    </p:spTree>
    <p:extLst>
      <p:ext uri="{BB962C8B-B14F-4D97-AF65-F5344CB8AC3E}">
        <p14:creationId xmlns:p14="http://schemas.microsoft.com/office/powerpoint/2010/main" val="1758116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b="35406"/>
          <a:stretch/>
        </p:blipFill>
        <p:spPr>
          <a:xfrm>
            <a:off x="452993" y="1655897"/>
            <a:ext cx="5776357" cy="3127808"/>
          </a:xfrm>
          <a:prstGeom prst="rect">
            <a:avLst/>
          </a:prstGeom>
        </p:spPr>
      </p:pic>
      <p:sp>
        <p:nvSpPr>
          <p:cNvPr id="3" name="CasellaDiTesto 2"/>
          <p:cNvSpPr txBox="1"/>
          <p:nvPr/>
        </p:nvSpPr>
        <p:spPr>
          <a:xfrm>
            <a:off x="6632242" y="1655897"/>
            <a:ext cx="2295525" cy="3970318"/>
          </a:xfrm>
          <a:prstGeom prst="rect">
            <a:avLst/>
          </a:prstGeom>
          <a:noFill/>
        </p:spPr>
        <p:txBody>
          <a:bodyPr wrap="square" rtlCol="0">
            <a:spAutoFit/>
          </a:bodyPr>
          <a:lstStyle/>
          <a:p>
            <a:r>
              <a:rPr lang="it-IT" dirty="0"/>
              <a:t>Si conferma per l’Italia il record del consumo pro-capite in Europa con 159 m3 annui.</a:t>
            </a:r>
          </a:p>
          <a:p>
            <a:endParaRPr lang="it-IT" dirty="0"/>
          </a:p>
          <a:p>
            <a:r>
              <a:rPr lang="it-IT" dirty="0"/>
              <a:t>Il 30% delle famiglie non si fida a bere l’acqua del rubinetto.</a:t>
            </a:r>
          </a:p>
          <a:p>
            <a:endParaRPr lang="it-IT" dirty="0"/>
          </a:p>
          <a:p>
            <a:r>
              <a:rPr lang="it-IT" dirty="0"/>
              <a:t>Il 38,2% dell’acqua immessa nelle reti di distribuzione va dispersa.</a:t>
            </a:r>
          </a:p>
        </p:txBody>
      </p:sp>
      <p:sp>
        <p:nvSpPr>
          <p:cNvPr id="5" name="CasellaDiTesto 4"/>
          <p:cNvSpPr txBox="1"/>
          <p:nvPr/>
        </p:nvSpPr>
        <p:spPr>
          <a:xfrm>
            <a:off x="819150" y="4901901"/>
            <a:ext cx="4848226" cy="1021556"/>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Il 40% della popolazione mondiale soffre di scarsità d’acqua.</a:t>
            </a:r>
          </a:p>
          <a:p>
            <a:pPr algn="ctr"/>
            <a:endParaRPr lang="it-IT" dirty="0"/>
          </a:p>
        </p:txBody>
      </p:sp>
      <p:sp>
        <p:nvSpPr>
          <p:cNvPr id="4" name="Titolo 3"/>
          <p:cNvSpPr>
            <a:spLocks noGrp="1"/>
          </p:cNvSpPr>
          <p:nvPr>
            <p:ph type="title"/>
          </p:nvPr>
        </p:nvSpPr>
        <p:spPr/>
        <p:txBody>
          <a:bodyPr/>
          <a:lstStyle/>
          <a:p>
            <a:r>
              <a:rPr lang="it-IT" dirty="0"/>
              <a:t>Acqua</a:t>
            </a:r>
          </a:p>
        </p:txBody>
      </p:sp>
    </p:spTree>
    <p:extLst>
      <p:ext uri="{BB962C8B-B14F-4D97-AF65-F5344CB8AC3E}">
        <p14:creationId xmlns:p14="http://schemas.microsoft.com/office/powerpoint/2010/main" val="126088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067425" y="1785736"/>
            <a:ext cx="2419350" cy="646331"/>
          </a:xfrm>
          <a:prstGeom prst="rect">
            <a:avLst/>
          </a:prstGeom>
          <a:noFill/>
        </p:spPr>
        <p:txBody>
          <a:bodyPr wrap="square" rtlCol="0">
            <a:spAutoFit/>
          </a:bodyPr>
          <a:lstStyle/>
          <a:p>
            <a:r>
              <a:rPr lang="it-IT" b="1" dirty="0"/>
              <a:t>57 milioni </a:t>
            </a:r>
            <a:r>
              <a:rPr lang="it-IT" dirty="0"/>
              <a:t>di bambini non vanno a scuola</a:t>
            </a:r>
          </a:p>
        </p:txBody>
      </p:sp>
      <p:sp>
        <p:nvSpPr>
          <p:cNvPr id="7" name="CasellaDiTesto 6"/>
          <p:cNvSpPr txBox="1"/>
          <p:nvPr/>
        </p:nvSpPr>
        <p:spPr>
          <a:xfrm>
            <a:off x="6067425" y="2637064"/>
            <a:ext cx="2419350" cy="2585323"/>
          </a:xfrm>
          <a:prstGeom prst="rect">
            <a:avLst/>
          </a:prstGeom>
          <a:noFill/>
        </p:spPr>
        <p:txBody>
          <a:bodyPr wrap="square" rtlCol="0">
            <a:spAutoFit/>
          </a:bodyPr>
          <a:lstStyle/>
          <a:p>
            <a:r>
              <a:rPr lang="it-IT" b="1" dirty="0"/>
              <a:t>103 milioni </a:t>
            </a:r>
            <a:r>
              <a:rPr lang="it-IT" dirty="0"/>
              <a:t>di giovani in tutto il mondo mancano di competenze di alfabetizzazione di base</a:t>
            </a:r>
          </a:p>
          <a:p>
            <a:endParaRPr lang="it-IT" dirty="0"/>
          </a:p>
          <a:p>
            <a:r>
              <a:rPr lang="it-IT" dirty="0"/>
              <a:t>oltre il 60% di loro sono </a:t>
            </a:r>
            <a:r>
              <a:rPr lang="it-IT" b="1" dirty="0"/>
              <a:t>donne</a:t>
            </a:r>
          </a:p>
        </p:txBody>
      </p:sp>
      <p:pic>
        <p:nvPicPr>
          <p:cNvPr id="3" name="Immagine 2" descr="Immagine che contiene persona, edificio, gruppo, terra&#10;&#10;Descrizione generata con affidabilità molto elevata">
            <a:extLst>
              <a:ext uri="{FF2B5EF4-FFF2-40B4-BE49-F238E27FC236}">
                <a16:creationId xmlns:a16="http://schemas.microsoft.com/office/drawing/2014/main" id="{71332351-3382-454A-86D7-446CDDDED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99" y="1785736"/>
            <a:ext cx="5703361" cy="3809845"/>
          </a:xfrm>
          <a:prstGeom prst="rect">
            <a:avLst/>
          </a:prstGeom>
        </p:spPr>
      </p:pic>
      <p:sp>
        <p:nvSpPr>
          <p:cNvPr id="2" name="Titolo 1"/>
          <p:cNvSpPr>
            <a:spLocks noGrp="1"/>
          </p:cNvSpPr>
          <p:nvPr>
            <p:ph type="title"/>
          </p:nvPr>
        </p:nvSpPr>
        <p:spPr/>
        <p:txBody>
          <a:bodyPr/>
          <a:lstStyle/>
          <a:p>
            <a:r>
              <a:rPr lang="it-IT" dirty="0"/>
              <a:t>Istruzione</a:t>
            </a:r>
          </a:p>
        </p:txBody>
      </p:sp>
    </p:spTree>
    <p:extLst>
      <p:ext uri="{BB962C8B-B14F-4D97-AF65-F5344CB8AC3E}">
        <p14:creationId xmlns:p14="http://schemas.microsoft.com/office/powerpoint/2010/main" val="445009582"/>
      </p:ext>
    </p:extLst>
  </p:cSld>
  <p:clrMapOvr>
    <a:masterClrMapping/>
  </p:clrMapOvr>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1962</TotalTime>
  <Words>2748</Words>
  <Application>Microsoft Office PowerPoint</Application>
  <PresentationFormat>Presentazione su schermo (4:3)</PresentationFormat>
  <Paragraphs>300</Paragraphs>
  <Slides>57</Slides>
  <Notes>42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57</vt:i4>
      </vt:variant>
    </vt:vector>
  </HeadingPairs>
  <TitlesOfParts>
    <vt:vector size="64" baseType="lpstr">
      <vt:lpstr>Aharoni</vt:lpstr>
      <vt:lpstr>Arial</vt:lpstr>
      <vt:lpstr>Calibri</vt:lpstr>
      <vt:lpstr>Century Gothic</vt:lpstr>
      <vt:lpstr>StarSymbol</vt:lpstr>
      <vt:lpstr>Wingdings</vt:lpstr>
      <vt:lpstr>Presentazione vuota</vt:lpstr>
      <vt:lpstr>L’Agenda 2030 e gli Obiettivi di Sviluppo Sostenibile</vt:lpstr>
      <vt:lpstr>Presentazione standard di PowerPoint</vt:lpstr>
      <vt:lpstr>Sviluppo sostenibile</vt:lpstr>
      <vt:lpstr>Presentazione standard di PowerPoint</vt:lpstr>
      <vt:lpstr>Presentazione standard di PowerPoint</vt:lpstr>
      <vt:lpstr>Salute</vt:lpstr>
      <vt:lpstr>Cibo</vt:lpstr>
      <vt:lpstr>Acqua</vt:lpstr>
      <vt:lpstr>Istruzione</vt:lpstr>
      <vt:lpstr>Sicurezza</vt:lpstr>
      <vt:lpstr>Ambiente</vt:lpstr>
      <vt:lpstr>Presentazione standard di PowerPoint</vt:lpstr>
      <vt:lpstr>Presentazione standard di PowerPoint</vt:lpstr>
      <vt:lpstr>Lavoro</vt:lpstr>
      <vt:lpstr>Uguaglianza</vt:lpstr>
      <vt:lpstr>Parità</vt:lpstr>
      <vt:lpstr>Sviluppo sostenibile</vt:lpstr>
      <vt:lpstr>Obiettivi di Sviluppo del Millennio 2000 - 2015</vt:lpstr>
      <vt:lpstr>Sviluppo sostenibile</vt:lpstr>
      <vt:lpstr>Trasformare il nostro mondo</vt:lpstr>
      <vt:lpstr>Presentazione standard di PowerPoint</vt:lpstr>
      <vt:lpstr>Presentazione standard di PowerPoint</vt:lpstr>
      <vt:lpstr>Tutti possiamo fare qualcosa</vt:lpstr>
      <vt:lpstr>Presentazione standard di PowerPoint</vt:lpstr>
      <vt:lpstr>Cosa puoi fare tu?</vt:lpstr>
      <vt:lpstr>Proprio tutti…</vt:lpstr>
      <vt:lpstr>Presentazione standard di PowerPoint</vt:lpstr>
      <vt:lpstr>Tocca a voi!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Economia circolare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Marilena Raule</dc:creator>
  <cp:lastModifiedBy>Rosaria Mastrogiacomo</cp:lastModifiedBy>
  <cp:revision>98</cp:revision>
  <cp:lastPrinted>2018-03-02T16:30:36Z</cp:lastPrinted>
  <dcterms:created xsi:type="dcterms:W3CDTF">2018-02-28T08:57:03Z</dcterms:created>
  <dcterms:modified xsi:type="dcterms:W3CDTF">2019-04-04T07:59:37Z</dcterms:modified>
</cp:coreProperties>
</file>